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6" r:id="rId8"/>
    <p:sldId id="263" r:id="rId9"/>
    <p:sldId id="264" r:id="rId10"/>
    <p:sldId id="269" r:id="rId11"/>
    <p:sldId id="270" r:id="rId12"/>
    <p:sldId id="265" r:id="rId13"/>
    <p:sldId id="267" r:id="rId14"/>
    <p:sldId id="268"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000099"/>
    <a:srgbClr val="996600"/>
    <a:srgbClr val="663300"/>
    <a:srgbClr val="003300"/>
    <a:srgbClr val="006600"/>
    <a:srgbClr val="336600"/>
    <a:srgbClr val="33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22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94E4273-4AA1-4C1B-B3F0-BC32DC634B96}" type="datetimeFigureOut">
              <a:rPr lang="en-US"/>
              <a:pPr>
                <a:defRPr/>
              </a:pPr>
              <a:t>1/1/2013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0293B8E8-D333-445D-9931-D75B863BBE9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261AF38-E236-4EB7-8CDC-3ED132EE2BDB}" type="datetimeFigureOut">
              <a:rPr lang="en-US"/>
              <a:pPr>
                <a:defRPr/>
              </a:pPr>
              <a:t>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38889104-9F90-4C72-B8AB-40CD2679F22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2E773D-B211-4BF2-9724-8D9F5AFE7F7A}" type="slidenum">
              <a:rPr lang="en-US">
                <a:cs typeface="Arial" charset="0"/>
              </a:rPr>
              <a:pPr fontAlgn="base">
                <a:spcBef>
                  <a:spcPct val="0"/>
                </a:spcBef>
                <a:spcAft>
                  <a:spcPct val="0"/>
                </a:spcAft>
              </a:pPr>
              <a:t>14</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232869-A7E0-4EE6-B93A-3BB99355929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DB0967-4500-425D-AC87-367B1285723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0D4D3D-895C-4303-A7BB-0F47FE5198F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EED7E95-9256-4F31-9907-359C229CBC4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515247-D938-43AE-B9C9-904A689F2EA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B7D626-498E-4BA4-8B70-66240F93E94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229782-C4BC-483C-B8FC-CE04AEDADBD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8AF883F-5535-4C66-99E4-10045DFB7AA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5F2C030-479C-4310-9E06-084DAAADF65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65BB50A-879C-4EA2-9A03-B36DFD09C1F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109656-3DF5-4FE5-86FB-00CAE285C17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6BE23A-9E15-4732-98E6-4DB81E722F6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cs typeface="Arial" charset="0"/>
              </a:defRPr>
            </a:lvl1pPr>
          </a:lstStyle>
          <a:p>
            <a:pPr>
              <a:defRPr/>
            </a:pPr>
            <a:endParaRPr lang="en-US"/>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cs typeface="Arial" charset="0"/>
              </a:defRPr>
            </a:lvl1pPr>
          </a:lstStyle>
          <a:p>
            <a:pPr>
              <a:defRPr/>
            </a:pPr>
            <a:endParaRPr lang="en-US"/>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latin typeface="+mn-lt"/>
                <a:cs typeface="Arial" charset="0"/>
              </a:defRPr>
            </a:lvl1pPr>
          </a:lstStyle>
          <a:p>
            <a:pPr>
              <a:defRPr/>
            </a:pPr>
            <a:fld id="{FB89A8EC-A92D-4A13-BB08-8B27F0CC3A34}" type="slidenum">
              <a:rPr lang="en-US"/>
              <a:pPr>
                <a:defRPr/>
              </a:pPr>
              <a:t>‹#›</a:t>
            </a:fld>
            <a:endParaRPr lang="en-US"/>
          </a:p>
        </p:txBody>
      </p:sp>
      <p:grpSp>
        <p:nvGrpSpPr>
          <p:cNvPr id="1031" name="Group 7"/>
          <p:cNvGrpSpPr>
            <a:grpSpLocks/>
          </p:cNvGrpSpPr>
          <p:nvPr/>
        </p:nvGrpSpPr>
        <p:grpSpPr bwMode="auto">
          <a:xfrm>
            <a:off x="9525" y="-19050"/>
            <a:ext cx="9144000" cy="100013"/>
            <a:chOff x="0" y="0"/>
            <a:chExt cx="5760" cy="63"/>
          </a:xfrm>
        </p:grpSpPr>
        <p:sp>
          <p:nvSpPr>
            <p:cNvPr id="6152" name="Rectangle 8"/>
            <p:cNvSpPr>
              <a:spLocks noChangeArrowheads="1"/>
            </p:cNvSpPr>
            <p:nvPr/>
          </p:nvSpPr>
          <p:spPr bwMode="auto">
            <a:xfrm>
              <a:off x="0" y="0"/>
              <a:ext cx="2880" cy="63"/>
            </a:xfrm>
            <a:prstGeom prst="rect">
              <a:avLst/>
            </a:prstGeom>
            <a:solidFill>
              <a:srgbClr val="FFCD05"/>
            </a:solidFill>
            <a:ln w="9525">
              <a:noFill/>
              <a:miter lim="800000"/>
              <a:headEnd/>
              <a:tailEnd/>
            </a:ln>
            <a:effectLst/>
          </p:spPr>
          <p:txBody>
            <a:bodyPr wrap="none" anchor="ctr"/>
            <a:lstStyle/>
            <a:p>
              <a:pPr algn="ctr" fontAlgn="auto">
                <a:spcBef>
                  <a:spcPts val="0"/>
                </a:spcBef>
                <a:spcAft>
                  <a:spcPts val="0"/>
                </a:spcAft>
                <a:defRPr/>
              </a:pPr>
              <a:endParaRPr lang="en-US" baseline="-25000">
                <a:latin typeface="+mn-lt"/>
              </a:endParaRPr>
            </a:p>
          </p:txBody>
        </p:sp>
        <p:sp>
          <p:nvSpPr>
            <p:cNvPr id="6153" name="Rectangle 9"/>
            <p:cNvSpPr>
              <a:spLocks noChangeArrowheads="1"/>
            </p:cNvSpPr>
            <p:nvPr/>
          </p:nvSpPr>
          <p:spPr bwMode="auto">
            <a:xfrm>
              <a:off x="2880" y="0"/>
              <a:ext cx="2880" cy="63"/>
            </a:xfrm>
            <a:prstGeom prst="rect">
              <a:avLst/>
            </a:prstGeom>
            <a:solidFill>
              <a:srgbClr val="00529D"/>
            </a:solidFill>
            <a:ln w="9525">
              <a:noFill/>
              <a:miter lim="800000"/>
              <a:headEnd/>
              <a:tailEnd/>
            </a:ln>
            <a:effectLst/>
          </p:spPr>
          <p:txBody>
            <a:bodyPr wrap="none" anchor="ctr"/>
            <a:lstStyle/>
            <a:p>
              <a:pPr algn="ctr" fontAlgn="auto">
                <a:spcBef>
                  <a:spcPts val="0"/>
                </a:spcBef>
                <a:spcAft>
                  <a:spcPts val="0"/>
                </a:spcAft>
                <a:defRPr/>
              </a:pPr>
              <a:endParaRPr lang="en-US" baseline="-25000">
                <a:latin typeface="+mn-lt"/>
              </a:endParaRPr>
            </a:p>
          </p:txBody>
        </p:sp>
      </p:grpSp>
      <p:grpSp>
        <p:nvGrpSpPr>
          <p:cNvPr id="1032" name="Group 10"/>
          <p:cNvGrpSpPr>
            <a:grpSpLocks/>
          </p:cNvGrpSpPr>
          <p:nvPr/>
        </p:nvGrpSpPr>
        <p:grpSpPr bwMode="auto">
          <a:xfrm>
            <a:off x="9525" y="6613525"/>
            <a:ext cx="9144000" cy="268288"/>
            <a:chOff x="0" y="0"/>
            <a:chExt cx="5760" cy="63"/>
          </a:xfrm>
        </p:grpSpPr>
        <p:sp>
          <p:nvSpPr>
            <p:cNvPr id="6155" name="Rectangle 11"/>
            <p:cNvSpPr>
              <a:spLocks noChangeArrowheads="1"/>
            </p:cNvSpPr>
            <p:nvPr/>
          </p:nvSpPr>
          <p:spPr bwMode="auto">
            <a:xfrm>
              <a:off x="0" y="0"/>
              <a:ext cx="2880" cy="63"/>
            </a:xfrm>
            <a:prstGeom prst="rect">
              <a:avLst/>
            </a:prstGeom>
            <a:solidFill>
              <a:srgbClr val="FFCD05"/>
            </a:solidFill>
            <a:ln w="9525">
              <a:noFill/>
              <a:miter lim="800000"/>
              <a:headEnd/>
              <a:tailEnd/>
            </a:ln>
            <a:effectLst/>
          </p:spPr>
          <p:txBody>
            <a:bodyPr wrap="none" anchor="ctr"/>
            <a:lstStyle/>
            <a:p>
              <a:pPr algn="ctr" fontAlgn="auto">
                <a:spcBef>
                  <a:spcPts val="0"/>
                </a:spcBef>
                <a:spcAft>
                  <a:spcPts val="0"/>
                </a:spcAft>
                <a:defRPr/>
              </a:pPr>
              <a:endParaRPr lang="en-US" baseline="-25000">
                <a:latin typeface="+mn-lt"/>
              </a:endParaRPr>
            </a:p>
          </p:txBody>
        </p:sp>
        <p:sp>
          <p:nvSpPr>
            <p:cNvPr id="6156" name="Rectangle 12"/>
            <p:cNvSpPr>
              <a:spLocks noChangeArrowheads="1"/>
            </p:cNvSpPr>
            <p:nvPr/>
          </p:nvSpPr>
          <p:spPr bwMode="auto">
            <a:xfrm>
              <a:off x="2880" y="0"/>
              <a:ext cx="2880" cy="63"/>
            </a:xfrm>
            <a:prstGeom prst="rect">
              <a:avLst/>
            </a:prstGeom>
            <a:solidFill>
              <a:srgbClr val="00529D"/>
            </a:solidFill>
            <a:ln w="9525">
              <a:noFill/>
              <a:miter lim="800000"/>
              <a:headEnd/>
              <a:tailEnd/>
            </a:ln>
            <a:effectLst/>
          </p:spPr>
          <p:txBody>
            <a:bodyPr wrap="none" anchor="ctr"/>
            <a:lstStyle/>
            <a:p>
              <a:pPr algn="ctr" fontAlgn="auto">
                <a:spcBef>
                  <a:spcPts val="0"/>
                </a:spcBef>
                <a:spcAft>
                  <a:spcPts val="0"/>
                </a:spcAft>
                <a:defRPr/>
              </a:pPr>
              <a:endParaRPr lang="en-US" baseline="-25000">
                <a:latin typeface="+mn-lt"/>
              </a:endParaRPr>
            </a:p>
          </p:txBody>
        </p:sp>
      </p:grpSp>
      <p:pic>
        <p:nvPicPr>
          <p:cNvPr id="1033" name="Picture 13" descr="Logo"/>
          <p:cNvPicPr>
            <a:picLocks noChangeAspect="1" noChangeArrowheads="1"/>
          </p:cNvPicPr>
          <p:nvPr/>
        </p:nvPicPr>
        <p:blipFill>
          <a:blip r:embed="rId14"/>
          <a:srcRect/>
          <a:stretch>
            <a:fillRect/>
          </a:stretch>
        </p:blipFill>
        <p:spPr bwMode="auto">
          <a:xfrm>
            <a:off x="7399338" y="41275"/>
            <a:ext cx="1516062" cy="8350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1"/>
          <p:cNvSpPr txBox="1">
            <a:spLocks noChangeArrowheads="1"/>
          </p:cNvSpPr>
          <p:nvPr/>
        </p:nvSpPr>
        <p:spPr bwMode="auto">
          <a:xfrm>
            <a:off x="0" y="1676400"/>
            <a:ext cx="9144000" cy="3762375"/>
          </a:xfrm>
          <a:prstGeom prst="rect">
            <a:avLst/>
          </a:prstGeom>
          <a:noFill/>
          <a:ln w="9525">
            <a:noFill/>
            <a:miter lim="800000"/>
            <a:headEnd/>
            <a:tailEnd/>
          </a:ln>
        </p:spPr>
        <p:txBody>
          <a:bodyPr>
            <a:spAutoFit/>
          </a:bodyPr>
          <a:lstStyle/>
          <a:p>
            <a:pPr algn="ctr">
              <a:lnSpc>
                <a:spcPct val="200000"/>
              </a:lnSpc>
            </a:pPr>
            <a:r>
              <a:rPr lang="en-US" sz="7200" b="1">
                <a:solidFill>
                  <a:srgbClr val="000099"/>
                </a:solidFill>
                <a:latin typeface="Lucida Calligraphy" pitchFamily="66" charset="0"/>
              </a:rPr>
              <a:t>LIC’s Flexi Plus</a:t>
            </a:r>
          </a:p>
          <a:p>
            <a:pPr algn="ctr">
              <a:lnSpc>
                <a:spcPct val="200000"/>
              </a:lnSpc>
            </a:pPr>
            <a:r>
              <a:rPr lang="en-US" sz="5400" b="1">
                <a:solidFill>
                  <a:srgbClr val="000099"/>
                </a:solidFill>
                <a:latin typeface="Lucida Calligraphy" pitchFamily="66" charset="0"/>
              </a:rPr>
              <a:t>Plan No. 811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Placeholder 4"/>
          <p:cNvGraphicFramePr>
            <a:graphicFrameLocks noGrp="1"/>
          </p:cNvGraphicFramePr>
          <p:nvPr>
            <p:ph type="tbl" idx="1"/>
          </p:nvPr>
        </p:nvGraphicFramePr>
        <p:xfrm>
          <a:off x="228600" y="1295402"/>
          <a:ext cx="8686800" cy="5105396"/>
        </p:xfrm>
        <a:graphic>
          <a:graphicData uri="http://schemas.openxmlformats.org/drawingml/2006/table">
            <a:tbl>
              <a:tblPr/>
              <a:tblGrid>
                <a:gridCol w="4671004"/>
                <a:gridCol w="4015796"/>
              </a:tblGrid>
              <a:tr h="624153">
                <a:tc>
                  <a:txBody>
                    <a:bodyPr/>
                    <a:lstStyle/>
                    <a:p>
                      <a:pPr marL="0" marR="0" algn="ctr">
                        <a:lnSpc>
                          <a:spcPct val="115000"/>
                        </a:lnSpc>
                        <a:spcBef>
                          <a:spcPts val="0"/>
                        </a:spcBef>
                        <a:spcAft>
                          <a:spcPts val="0"/>
                        </a:spcAft>
                      </a:pPr>
                      <a:r>
                        <a:rPr lang="en-US" sz="2000" b="1" dirty="0">
                          <a:solidFill>
                            <a:srgbClr val="000099"/>
                          </a:solidFill>
                          <a:latin typeface="Lucida Calligraphy"/>
                          <a:ea typeface="Times New Roman"/>
                          <a:cs typeface="Times New Roman"/>
                        </a:rPr>
                        <a:t>Description</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a:solidFill>
                            <a:srgbClr val="000099"/>
                          </a:solidFill>
                          <a:latin typeface="Lucida Calligraphy"/>
                          <a:ea typeface="Times New Roman"/>
                          <a:cs typeface="Times New Roman"/>
                        </a:rPr>
                        <a:t>Particulars</a:t>
                      </a:r>
                      <a:endParaRPr lang="en-US" sz="160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593792">
                <a:tc>
                  <a:txBody>
                    <a:bodyPr/>
                    <a:lstStyle/>
                    <a:p>
                      <a:pPr marL="0" marR="0">
                        <a:lnSpc>
                          <a:spcPct val="115000"/>
                        </a:lnSpc>
                        <a:spcBef>
                          <a:spcPts val="0"/>
                        </a:spcBef>
                        <a:spcAft>
                          <a:spcPts val="0"/>
                        </a:spcAft>
                      </a:pPr>
                      <a:r>
                        <a:rPr lang="en-US" sz="1800" b="1" dirty="0">
                          <a:solidFill>
                            <a:srgbClr val="000099"/>
                          </a:solidFill>
                          <a:latin typeface="Lucida Calligraphy"/>
                          <a:ea typeface="Times New Roman"/>
                          <a:cs typeface="Times New Roman"/>
                        </a:rPr>
                        <a:t>Age </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a:ea typeface="Times New Roman"/>
                          <a:cs typeface="Times New Roman"/>
                        </a:rPr>
                        <a:t>35 years</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593792">
                <a:tc>
                  <a:txBody>
                    <a:bodyPr/>
                    <a:lstStyle/>
                    <a:p>
                      <a:pPr marL="0" marR="0">
                        <a:lnSpc>
                          <a:spcPct val="115000"/>
                        </a:lnSpc>
                        <a:spcBef>
                          <a:spcPts val="0"/>
                        </a:spcBef>
                        <a:spcAft>
                          <a:spcPts val="0"/>
                        </a:spcAft>
                      </a:pPr>
                      <a:r>
                        <a:rPr lang="en-US" sz="1800" b="1" dirty="0">
                          <a:solidFill>
                            <a:srgbClr val="000099"/>
                          </a:solidFill>
                          <a:latin typeface="Lucida Calligraphy"/>
                          <a:ea typeface="Times New Roman"/>
                          <a:cs typeface="Times New Roman"/>
                        </a:rPr>
                        <a:t>Policy Term</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solidFill>
                            <a:srgbClr val="000099"/>
                          </a:solidFill>
                          <a:latin typeface="Lucida Calligraphy"/>
                          <a:ea typeface="Times New Roman"/>
                          <a:cs typeface="Times New Roman"/>
                        </a:rPr>
                        <a:t>20 years</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593792">
                <a:tc>
                  <a:txBody>
                    <a:bodyPr/>
                    <a:lstStyle/>
                    <a:p>
                      <a:pPr marL="0" marR="0">
                        <a:lnSpc>
                          <a:spcPct val="115000"/>
                        </a:lnSpc>
                        <a:spcBef>
                          <a:spcPts val="0"/>
                        </a:spcBef>
                        <a:spcAft>
                          <a:spcPts val="0"/>
                        </a:spcAft>
                      </a:pPr>
                      <a:r>
                        <a:rPr lang="en-US" sz="1800" b="1">
                          <a:solidFill>
                            <a:srgbClr val="000099"/>
                          </a:solidFill>
                          <a:latin typeface="Lucida Calligraphy"/>
                          <a:ea typeface="Times New Roman"/>
                          <a:cs typeface="Times New Roman"/>
                        </a:rPr>
                        <a:t>Premium Mode</a:t>
                      </a:r>
                      <a:endParaRPr lang="en-US" sz="160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a:ea typeface="Times New Roman"/>
                          <a:cs typeface="Times New Roman"/>
                        </a:rPr>
                        <a:t>Yearly</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593792">
                <a:tc>
                  <a:txBody>
                    <a:bodyPr/>
                    <a:lstStyle/>
                    <a:p>
                      <a:pPr marL="0" marR="0">
                        <a:lnSpc>
                          <a:spcPct val="115000"/>
                        </a:lnSpc>
                        <a:spcBef>
                          <a:spcPts val="0"/>
                        </a:spcBef>
                        <a:spcAft>
                          <a:spcPts val="0"/>
                        </a:spcAft>
                      </a:pPr>
                      <a:r>
                        <a:rPr lang="en-US" sz="1800" b="1">
                          <a:solidFill>
                            <a:srgbClr val="000099"/>
                          </a:solidFill>
                          <a:latin typeface="Lucida Calligraphy"/>
                          <a:ea typeface="Times New Roman"/>
                          <a:cs typeface="Times New Roman"/>
                        </a:rPr>
                        <a:t>Premium Amount</a:t>
                      </a:r>
                      <a:endParaRPr lang="en-US" sz="160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a:ea typeface="Times New Roman"/>
                          <a:cs typeface="Times New Roman"/>
                        </a:rPr>
                        <a:t>25000</a:t>
                      </a:r>
                      <a:r>
                        <a:rPr lang="en-US" sz="1800" dirty="0" smtClean="0">
                          <a:solidFill>
                            <a:srgbClr val="000099"/>
                          </a:solidFill>
                          <a:latin typeface="Lucida Calligraphy"/>
                          <a:ea typeface="Times New Roman"/>
                          <a:cs typeface="Times New Roman"/>
                        </a:rPr>
                        <a:t>/-</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593792">
                <a:tc>
                  <a:txBody>
                    <a:bodyPr/>
                    <a:lstStyle/>
                    <a:p>
                      <a:pPr marL="0" marR="0">
                        <a:lnSpc>
                          <a:spcPct val="115000"/>
                        </a:lnSpc>
                        <a:spcBef>
                          <a:spcPts val="0"/>
                        </a:spcBef>
                        <a:spcAft>
                          <a:spcPts val="0"/>
                        </a:spcAft>
                      </a:pPr>
                      <a:r>
                        <a:rPr lang="en-US" sz="1800" b="1">
                          <a:solidFill>
                            <a:srgbClr val="000099"/>
                          </a:solidFill>
                          <a:latin typeface="Lucida Calligraphy"/>
                          <a:ea typeface="Times New Roman"/>
                          <a:cs typeface="Times New Roman"/>
                        </a:rPr>
                        <a:t>Fund Type</a:t>
                      </a:r>
                      <a:endParaRPr lang="en-US" sz="160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0099"/>
                          </a:solidFill>
                          <a:latin typeface="Lucida Calligraphy"/>
                          <a:ea typeface="Times New Roman"/>
                          <a:cs typeface="Times New Roman"/>
                        </a:rPr>
                        <a:t>Debt  Fund</a:t>
                      </a:r>
                      <a:endParaRPr lang="en-US" sz="1600" b="1"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876945">
                <a:tc>
                  <a:txBody>
                    <a:bodyPr/>
                    <a:lstStyle/>
                    <a:p>
                      <a:pPr marL="0" marR="0">
                        <a:lnSpc>
                          <a:spcPct val="115000"/>
                        </a:lnSpc>
                        <a:spcBef>
                          <a:spcPts val="0"/>
                        </a:spcBef>
                        <a:spcAft>
                          <a:spcPts val="0"/>
                        </a:spcAft>
                      </a:pPr>
                      <a:r>
                        <a:rPr lang="en-US" sz="1800" b="1" dirty="0">
                          <a:solidFill>
                            <a:srgbClr val="000099"/>
                          </a:solidFill>
                          <a:latin typeface="Lucida Calligraphy"/>
                          <a:ea typeface="Times New Roman"/>
                          <a:cs typeface="Times New Roman"/>
                        </a:rPr>
                        <a:t>Maturity Value Assuming Gross </a:t>
                      </a:r>
                      <a:endParaRPr lang="en-US" sz="1800" b="1" dirty="0" smtClean="0">
                        <a:solidFill>
                          <a:srgbClr val="000099"/>
                        </a:solidFill>
                        <a:latin typeface="Lucida Calligraphy"/>
                        <a:ea typeface="Times New Roman"/>
                        <a:cs typeface="Times New Roman"/>
                      </a:endParaRPr>
                    </a:p>
                    <a:p>
                      <a:pPr marL="0" marR="0">
                        <a:lnSpc>
                          <a:spcPct val="115000"/>
                        </a:lnSpc>
                        <a:spcBef>
                          <a:spcPts val="0"/>
                        </a:spcBef>
                        <a:spcAft>
                          <a:spcPts val="0"/>
                        </a:spcAft>
                      </a:pPr>
                      <a:r>
                        <a:rPr lang="en-US" sz="1800" b="1" dirty="0" smtClean="0">
                          <a:solidFill>
                            <a:srgbClr val="000099"/>
                          </a:solidFill>
                          <a:latin typeface="Lucida Calligraphy"/>
                          <a:ea typeface="Times New Roman"/>
                          <a:cs typeface="Times New Roman"/>
                        </a:rPr>
                        <a:t>                 </a:t>
                      </a:r>
                      <a:r>
                        <a:rPr lang="en-US" sz="1800" b="1" dirty="0" smtClean="0">
                          <a:solidFill>
                            <a:srgbClr val="000099"/>
                          </a:solidFill>
                          <a:latin typeface="Lucida Calligraphy"/>
                          <a:ea typeface="Times New Roman"/>
                          <a:cs typeface="Times New Roman"/>
                        </a:rPr>
                        <a:t>   </a:t>
                      </a:r>
                      <a:r>
                        <a:rPr lang="en-US" sz="1800" b="1" dirty="0" smtClean="0">
                          <a:solidFill>
                            <a:srgbClr val="000099"/>
                          </a:solidFill>
                          <a:latin typeface="Lucida Calligraphy"/>
                          <a:ea typeface="Times New Roman"/>
                          <a:cs typeface="Times New Roman"/>
                        </a:rPr>
                        <a:t>Interest </a:t>
                      </a:r>
                      <a:r>
                        <a:rPr lang="en-US" sz="1800" b="1" dirty="0">
                          <a:solidFill>
                            <a:srgbClr val="000099"/>
                          </a:solidFill>
                          <a:latin typeface="Lucida Calligraphy"/>
                          <a:ea typeface="Times New Roman"/>
                          <a:cs typeface="Times New Roman"/>
                        </a:rPr>
                        <a:t>Rate of 6</a:t>
                      </a:r>
                      <a:r>
                        <a:rPr lang="en-US" sz="1800" b="1" dirty="0" smtClean="0">
                          <a:solidFill>
                            <a:srgbClr val="000099"/>
                          </a:solidFill>
                          <a:latin typeface="Lucida Calligraphy"/>
                          <a:ea typeface="Times New Roman"/>
                          <a:cs typeface="Times New Roman"/>
                        </a:rPr>
                        <a:t>% p.a.</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a:ea typeface="Times New Roman"/>
                          <a:cs typeface="Times New Roman"/>
                        </a:rPr>
                        <a:t>767825/-</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635338">
                <a:tc>
                  <a:txBody>
                    <a:bodyPr/>
                    <a:lstStyle/>
                    <a:p>
                      <a:pPr marL="0" marR="0">
                        <a:lnSpc>
                          <a:spcPct val="115000"/>
                        </a:lnSpc>
                        <a:spcBef>
                          <a:spcPts val="0"/>
                        </a:spcBef>
                        <a:spcAft>
                          <a:spcPts val="0"/>
                        </a:spcAft>
                      </a:pPr>
                      <a:r>
                        <a:rPr lang="en-US" sz="1800" b="1" dirty="0">
                          <a:solidFill>
                            <a:srgbClr val="000099"/>
                          </a:solidFill>
                          <a:latin typeface="Lucida Calligraphy"/>
                          <a:ea typeface="Times New Roman"/>
                          <a:cs typeface="Times New Roman"/>
                        </a:rPr>
                        <a:t>Maturity Value Assuming Gross </a:t>
                      </a:r>
                      <a:endParaRPr lang="en-US" sz="1800" b="1" dirty="0" smtClean="0">
                        <a:solidFill>
                          <a:srgbClr val="000099"/>
                        </a:solidFill>
                        <a:latin typeface="Lucida Calligraphy"/>
                        <a:ea typeface="Times New Roman"/>
                        <a:cs typeface="Times New Roman"/>
                      </a:endParaRPr>
                    </a:p>
                    <a:p>
                      <a:pPr marL="0" marR="0">
                        <a:lnSpc>
                          <a:spcPct val="115000"/>
                        </a:lnSpc>
                        <a:spcBef>
                          <a:spcPts val="0"/>
                        </a:spcBef>
                        <a:spcAft>
                          <a:spcPts val="0"/>
                        </a:spcAft>
                      </a:pPr>
                      <a:r>
                        <a:rPr lang="en-US" sz="1800" b="1" dirty="0" smtClean="0">
                          <a:solidFill>
                            <a:srgbClr val="000099"/>
                          </a:solidFill>
                          <a:latin typeface="Lucida Calligraphy"/>
                          <a:ea typeface="Times New Roman"/>
                          <a:cs typeface="Times New Roman"/>
                        </a:rPr>
                        <a:t>                 </a:t>
                      </a:r>
                      <a:r>
                        <a:rPr lang="en-US" sz="1800" b="1" dirty="0" smtClean="0">
                          <a:solidFill>
                            <a:srgbClr val="000099"/>
                          </a:solidFill>
                          <a:latin typeface="Lucida Calligraphy"/>
                          <a:ea typeface="Times New Roman"/>
                          <a:cs typeface="Times New Roman"/>
                        </a:rPr>
                        <a:t>Interest </a:t>
                      </a:r>
                      <a:r>
                        <a:rPr lang="en-US" sz="1800" b="1" dirty="0">
                          <a:solidFill>
                            <a:srgbClr val="000099"/>
                          </a:solidFill>
                          <a:latin typeface="Lucida Calligraphy"/>
                          <a:ea typeface="Times New Roman"/>
                          <a:cs typeface="Times New Roman"/>
                        </a:rPr>
                        <a:t>Rate of 10</a:t>
                      </a:r>
                      <a:r>
                        <a:rPr lang="en-US" sz="1800" b="1" dirty="0" smtClean="0">
                          <a:solidFill>
                            <a:srgbClr val="000099"/>
                          </a:solidFill>
                          <a:latin typeface="Lucida Calligraphy"/>
                          <a:ea typeface="Times New Roman"/>
                          <a:cs typeface="Times New Roman"/>
                        </a:rPr>
                        <a:t>% p.a.</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a:ea typeface="Times New Roman"/>
                          <a:cs typeface="Times New Roman"/>
                        </a:rPr>
                        <a:t>1243436/-</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bl>
          </a:graphicData>
        </a:graphic>
      </p:graphicFrame>
      <p:sp>
        <p:nvSpPr>
          <p:cNvPr id="4" name="TextBox 8"/>
          <p:cNvSpPr txBox="1">
            <a:spLocks noGrp="1" noChangeArrowheads="1"/>
          </p:cNvSpPr>
          <p:nvPr>
            <p:ph type="title"/>
          </p:nvPr>
        </p:nvSpPr>
        <p:spPr bwMode="auto">
          <a:xfrm>
            <a:off x="0" y="152400"/>
            <a:ext cx="7391400" cy="584775"/>
          </a:xfrm>
          <a:prstGeom prst="rect">
            <a:avLst/>
          </a:prstGeom>
          <a:solidFill>
            <a:srgbClr val="000099"/>
          </a:solidFill>
          <a:ln w="9525">
            <a:noFill/>
            <a:miter lim="800000"/>
            <a:headEnd/>
            <a:tailEnd/>
          </a:ln>
        </p:spPr>
        <p:txBody>
          <a:bodyPr wrap="square">
            <a:spAutoFit/>
          </a:bodyPr>
          <a:lstStyle/>
          <a:p>
            <a:r>
              <a:rPr lang="en-US" sz="3200" b="1" dirty="0">
                <a:solidFill>
                  <a:srgbClr val="996600"/>
                </a:solidFill>
                <a:latin typeface="Lucida Calligraphy" pitchFamily="66" charset="0"/>
              </a:rPr>
              <a:t>Flexi Plus  </a:t>
            </a:r>
            <a:r>
              <a:rPr lang="en-US" sz="2800" b="1" dirty="0">
                <a:solidFill>
                  <a:srgbClr val="996600"/>
                </a:solidFill>
                <a:latin typeface="Lucida Calligraphy" pitchFamily="66" charset="0"/>
              </a:rPr>
              <a:t>-   </a:t>
            </a:r>
            <a:r>
              <a:rPr lang="en-US" sz="2800" b="1" dirty="0" smtClean="0">
                <a:solidFill>
                  <a:srgbClr val="996600"/>
                </a:solidFill>
                <a:latin typeface="Lucida Calligraphy" pitchFamily="66" charset="0"/>
              </a:rPr>
              <a:t>Simple </a:t>
            </a:r>
            <a:r>
              <a:rPr lang="en-US" sz="2800" b="1" dirty="0" smtClean="0">
                <a:solidFill>
                  <a:srgbClr val="996600"/>
                </a:solidFill>
                <a:latin typeface="Lucida Calligraphy" pitchFamily="66" charset="0"/>
              </a:rPr>
              <a:t>Illustration</a:t>
            </a:r>
            <a:endParaRPr lang="en-US" sz="2800" b="1" dirty="0">
              <a:solidFill>
                <a:srgbClr val="996600"/>
              </a:solidFill>
              <a:latin typeface="Lucida Calligraphy"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Placeholder 4"/>
          <p:cNvGraphicFramePr>
            <a:graphicFrameLocks noGrp="1"/>
          </p:cNvGraphicFramePr>
          <p:nvPr>
            <p:ph type="tbl" idx="1"/>
          </p:nvPr>
        </p:nvGraphicFramePr>
        <p:xfrm>
          <a:off x="228600" y="1295402"/>
          <a:ext cx="8686800" cy="5105396"/>
        </p:xfrm>
        <a:graphic>
          <a:graphicData uri="http://schemas.openxmlformats.org/drawingml/2006/table">
            <a:tbl>
              <a:tblPr/>
              <a:tblGrid>
                <a:gridCol w="4671004"/>
                <a:gridCol w="4015796"/>
              </a:tblGrid>
              <a:tr h="624153">
                <a:tc>
                  <a:txBody>
                    <a:bodyPr/>
                    <a:lstStyle/>
                    <a:p>
                      <a:pPr marL="0" marR="0" algn="ctr">
                        <a:lnSpc>
                          <a:spcPct val="115000"/>
                        </a:lnSpc>
                        <a:spcBef>
                          <a:spcPts val="0"/>
                        </a:spcBef>
                        <a:spcAft>
                          <a:spcPts val="0"/>
                        </a:spcAft>
                      </a:pPr>
                      <a:r>
                        <a:rPr lang="en-US" sz="2000" b="1" dirty="0">
                          <a:solidFill>
                            <a:srgbClr val="000099"/>
                          </a:solidFill>
                          <a:latin typeface="Lucida Calligraphy"/>
                          <a:ea typeface="Times New Roman"/>
                          <a:cs typeface="Times New Roman"/>
                        </a:rPr>
                        <a:t>Description</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solidFill>
                            <a:srgbClr val="000099"/>
                          </a:solidFill>
                          <a:latin typeface="Lucida Calligraphy"/>
                          <a:ea typeface="Times New Roman"/>
                          <a:cs typeface="Times New Roman"/>
                        </a:rPr>
                        <a:t>Particulars</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593792">
                <a:tc>
                  <a:txBody>
                    <a:bodyPr/>
                    <a:lstStyle/>
                    <a:p>
                      <a:pPr marL="0" marR="0">
                        <a:lnSpc>
                          <a:spcPct val="115000"/>
                        </a:lnSpc>
                        <a:spcBef>
                          <a:spcPts val="0"/>
                        </a:spcBef>
                        <a:spcAft>
                          <a:spcPts val="0"/>
                        </a:spcAft>
                      </a:pPr>
                      <a:r>
                        <a:rPr lang="en-US" sz="1800" b="1" dirty="0">
                          <a:solidFill>
                            <a:srgbClr val="000099"/>
                          </a:solidFill>
                          <a:latin typeface="Lucida Calligraphy"/>
                          <a:ea typeface="Times New Roman"/>
                          <a:cs typeface="Times New Roman"/>
                        </a:rPr>
                        <a:t>Age </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a:ea typeface="Times New Roman"/>
                          <a:cs typeface="Times New Roman"/>
                        </a:rPr>
                        <a:t>35 years</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593792">
                <a:tc>
                  <a:txBody>
                    <a:bodyPr/>
                    <a:lstStyle/>
                    <a:p>
                      <a:pPr marL="0" marR="0">
                        <a:lnSpc>
                          <a:spcPct val="115000"/>
                        </a:lnSpc>
                        <a:spcBef>
                          <a:spcPts val="0"/>
                        </a:spcBef>
                        <a:spcAft>
                          <a:spcPts val="0"/>
                        </a:spcAft>
                      </a:pPr>
                      <a:r>
                        <a:rPr lang="en-US" sz="1800" b="1" dirty="0">
                          <a:solidFill>
                            <a:srgbClr val="000099"/>
                          </a:solidFill>
                          <a:latin typeface="Lucida Calligraphy"/>
                          <a:ea typeface="Times New Roman"/>
                          <a:cs typeface="Times New Roman"/>
                        </a:rPr>
                        <a:t>Policy Term</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solidFill>
                            <a:srgbClr val="000099"/>
                          </a:solidFill>
                          <a:latin typeface="Lucida Calligraphy"/>
                          <a:ea typeface="Times New Roman"/>
                          <a:cs typeface="Times New Roman"/>
                        </a:rPr>
                        <a:t>20 years</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593792">
                <a:tc>
                  <a:txBody>
                    <a:bodyPr/>
                    <a:lstStyle/>
                    <a:p>
                      <a:pPr marL="0" marR="0">
                        <a:lnSpc>
                          <a:spcPct val="115000"/>
                        </a:lnSpc>
                        <a:spcBef>
                          <a:spcPts val="0"/>
                        </a:spcBef>
                        <a:spcAft>
                          <a:spcPts val="0"/>
                        </a:spcAft>
                      </a:pPr>
                      <a:r>
                        <a:rPr lang="en-US" sz="1800" b="1">
                          <a:solidFill>
                            <a:srgbClr val="000099"/>
                          </a:solidFill>
                          <a:latin typeface="Lucida Calligraphy"/>
                          <a:ea typeface="Times New Roman"/>
                          <a:cs typeface="Times New Roman"/>
                        </a:rPr>
                        <a:t>Premium Mode</a:t>
                      </a:r>
                      <a:endParaRPr lang="en-US" sz="160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a:ea typeface="Times New Roman"/>
                          <a:cs typeface="Times New Roman"/>
                        </a:rPr>
                        <a:t>Yearly</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593792">
                <a:tc>
                  <a:txBody>
                    <a:bodyPr/>
                    <a:lstStyle/>
                    <a:p>
                      <a:pPr marL="0" marR="0">
                        <a:lnSpc>
                          <a:spcPct val="115000"/>
                        </a:lnSpc>
                        <a:spcBef>
                          <a:spcPts val="0"/>
                        </a:spcBef>
                        <a:spcAft>
                          <a:spcPts val="0"/>
                        </a:spcAft>
                      </a:pPr>
                      <a:r>
                        <a:rPr lang="en-US" sz="1800" b="1">
                          <a:solidFill>
                            <a:srgbClr val="000099"/>
                          </a:solidFill>
                          <a:latin typeface="Lucida Calligraphy"/>
                          <a:ea typeface="Times New Roman"/>
                          <a:cs typeface="Times New Roman"/>
                        </a:rPr>
                        <a:t>Premium Amount</a:t>
                      </a:r>
                      <a:endParaRPr lang="en-US" sz="160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a:ea typeface="Times New Roman"/>
                          <a:cs typeface="Times New Roman"/>
                        </a:rPr>
                        <a:t>25000</a:t>
                      </a:r>
                      <a:r>
                        <a:rPr lang="en-US" sz="1800" dirty="0" smtClean="0">
                          <a:solidFill>
                            <a:srgbClr val="000099"/>
                          </a:solidFill>
                          <a:latin typeface="Lucida Calligraphy"/>
                          <a:ea typeface="Times New Roman"/>
                          <a:cs typeface="Times New Roman"/>
                        </a:rPr>
                        <a:t>/-</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593792">
                <a:tc>
                  <a:txBody>
                    <a:bodyPr/>
                    <a:lstStyle/>
                    <a:p>
                      <a:pPr marL="0" marR="0">
                        <a:lnSpc>
                          <a:spcPct val="115000"/>
                        </a:lnSpc>
                        <a:spcBef>
                          <a:spcPts val="0"/>
                        </a:spcBef>
                        <a:spcAft>
                          <a:spcPts val="0"/>
                        </a:spcAft>
                      </a:pPr>
                      <a:r>
                        <a:rPr lang="en-US" sz="1800" b="1">
                          <a:solidFill>
                            <a:srgbClr val="000099"/>
                          </a:solidFill>
                          <a:latin typeface="Lucida Calligraphy"/>
                          <a:ea typeface="Times New Roman"/>
                          <a:cs typeface="Times New Roman"/>
                        </a:rPr>
                        <a:t>Fund Type</a:t>
                      </a:r>
                      <a:endParaRPr lang="en-US" sz="160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smtClean="0">
                          <a:solidFill>
                            <a:srgbClr val="000099"/>
                          </a:solidFill>
                          <a:latin typeface="Lucida Calligraphy"/>
                          <a:ea typeface="Times New Roman"/>
                          <a:cs typeface="Times New Roman"/>
                        </a:rPr>
                        <a:t>Mixed  </a:t>
                      </a:r>
                      <a:r>
                        <a:rPr lang="en-US" sz="1800" b="1" dirty="0">
                          <a:solidFill>
                            <a:srgbClr val="000099"/>
                          </a:solidFill>
                          <a:latin typeface="Lucida Calligraphy"/>
                          <a:ea typeface="Times New Roman"/>
                          <a:cs typeface="Times New Roman"/>
                        </a:rPr>
                        <a:t>Fund</a:t>
                      </a:r>
                      <a:endParaRPr lang="en-US" sz="1600" b="1"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876945">
                <a:tc>
                  <a:txBody>
                    <a:bodyPr/>
                    <a:lstStyle/>
                    <a:p>
                      <a:pPr marL="0" marR="0">
                        <a:lnSpc>
                          <a:spcPct val="115000"/>
                        </a:lnSpc>
                        <a:spcBef>
                          <a:spcPts val="0"/>
                        </a:spcBef>
                        <a:spcAft>
                          <a:spcPts val="0"/>
                        </a:spcAft>
                      </a:pPr>
                      <a:r>
                        <a:rPr lang="en-US" sz="1800" b="1" dirty="0">
                          <a:solidFill>
                            <a:srgbClr val="000099"/>
                          </a:solidFill>
                          <a:latin typeface="Lucida Calligraphy"/>
                          <a:ea typeface="Times New Roman"/>
                          <a:cs typeface="Times New Roman"/>
                        </a:rPr>
                        <a:t>Maturity Value Assuming Gross </a:t>
                      </a:r>
                      <a:endParaRPr lang="en-US" sz="1800" b="1" dirty="0" smtClean="0">
                        <a:solidFill>
                          <a:srgbClr val="000099"/>
                        </a:solidFill>
                        <a:latin typeface="Lucida Calligraphy"/>
                        <a:ea typeface="Times New Roman"/>
                        <a:cs typeface="Times New Roman"/>
                      </a:endParaRPr>
                    </a:p>
                    <a:p>
                      <a:pPr marL="0" marR="0">
                        <a:lnSpc>
                          <a:spcPct val="115000"/>
                        </a:lnSpc>
                        <a:spcBef>
                          <a:spcPts val="0"/>
                        </a:spcBef>
                        <a:spcAft>
                          <a:spcPts val="0"/>
                        </a:spcAft>
                      </a:pPr>
                      <a:r>
                        <a:rPr lang="en-US" sz="1800" b="1" dirty="0" smtClean="0">
                          <a:solidFill>
                            <a:srgbClr val="000099"/>
                          </a:solidFill>
                          <a:latin typeface="Lucida Calligraphy"/>
                          <a:ea typeface="Times New Roman"/>
                          <a:cs typeface="Times New Roman"/>
                        </a:rPr>
                        <a:t>      </a:t>
                      </a:r>
                      <a:r>
                        <a:rPr lang="en-US" sz="1800" b="1" dirty="0" smtClean="0">
                          <a:solidFill>
                            <a:srgbClr val="000099"/>
                          </a:solidFill>
                          <a:latin typeface="Lucida Calligraphy"/>
                          <a:ea typeface="Times New Roman"/>
                          <a:cs typeface="Times New Roman"/>
                        </a:rPr>
                        <a:t>               </a:t>
                      </a:r>
                      <a:r>
                        <a:rPr lang="en-US" sz="1800" b="1" dirty="0" smtClean="0">
                          <a:solidFill>
                            <a:srgbClr val="000099"/>
                          </a:solidFill>
                          <a:latin typeface="Lucida Calligraphy"/>
                          <a:ea typeface="Times New Roman"/>
                          <a:cs typeface="Times New Roman"/>
                        </a:rPr>
                        <a:t>Interest </a:t>
                      </a:r>
                      <a:r>
                        <a:rPr lang="en-US" sz="1800" b="1" dirty="0">
                          <a:solidFill>
                            <a:srgbClr val="000099"/>
                          </a:solidFill>
                          <a:latin typeface="Lucida Calligraphy"/>
                          <a:ea typeface="Times New Roman"/>
                          <a:cs typeface="Times New Roman"/>
                        </a:rPr>
                        <a:t>Rate of 6</a:t>
                      </a:r>
                      <a:r>
                        <a:rPr lang="en-US" sz="1800" b="1" dirty="0" smtClean="0">
                          <a:solidFill>
                            <a:srgbClr val="000099"/>
                          </a:solidFill>
                          <a:latin typeface="Lucida Calligraphy"/>
                          <a:ea typeface="Times New Roman"/>
                          <a:cs typeface="Times New Roman"/>
                        </a:rPr>
                        <a:t>% p.a.</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solidFill>
                            <a:srgbClr val="000099"/>
                          </a:solidFill>
                          <a:latin typeface="Lucida Calligraphy"/>
                          <a:ea typeface="Times New Roman"/>
                          <a:cs typeface="Times New Roman"/>
                        </a:rPr>
                        <a:t>757196/-</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r h="635338">
                <a:tc>
                  <a:txBody>
                    <a:bodyPr/>
                    <a:lstStyle/>
                    <a:p>
                      <a:pPr marL="0" marR="0">
                        <a:lnSpc>
                          <a:spcPct val="115000"/>
                        </a:lnSpc>
                        <a:spcBef>
                          <a:spcPts val="0"/>
                        </a:spcBef>
                        <a:spcAft>
                          <a:spcPts val="0"/>
                        </a:spcAft>
                      </a:pPr>
                      <a:r>
                        <a:rPr lang="en-US" sz="1800" b="1" dirty="0">
                          <a:solidFill>
                            <a:srgbClr val="000099"/>
                          </a:solidFill>
                          <a:latin typeface="Lucida Calligraphy"/>
                          <a:ea typeface="Times New Roman"/>
                          <a:cs typeface="Times New Roman"/>
                        </a:rPr>
                        <a:t>Maturity Value Assuming Gross </a:t>
                      </a:r>
                      <a:endParaRPr lang="en-US" sz="1800" b="1" dirty="0" smtClean="0">
                        <a:solidFill>
                          <a:srgbClr val="000099"/>
                        </a:solidFill>
                        <a:latin typeface="Lucida Calligraphy"/>
                        <a:ea typeface="Times New Roman"/>
                        <a:cs typeface="Times New Roman"/>
                      </a:endParaRPr>
                    </a:p>
                    <a:p>
                      <a:pPr marL="0" marR="0">
                        <a:lnSpc>
                          <a:spcPct val="115000"/>
                        </a:lnSpc>
                        <a:spcBef>
                          <a:spcPts val="0"/>
                        </a:spcBef>
                        <a:spcAft>
                          <a:spcPts val="0"/>
                        </a:spcAft>
                      </a:pPr>
                      <a:r>
                        <a:rPr lang="en-US" sz="1800" b="1" dirty="0" smtClean="0">
                          <a:solidFill>
                            <a:srgbClr val="000099"/>
                          </a:solidFill>
                          <a:latin typeface="Lucida Calligraphy"/>
                          <a:ea typeface="Times New Roman"/>
                          <a:cs typeface="Times New Roman"/>
                        </a:rPr>
                        <a:t>      </a:t>
                      </a:r>
                      <a:r>
                        <a:rPr lang="en-US" sz="1800" b="1" dirty="0" smtClean="0">
                          <a:solidFill>
                            <a:srgbClr val="000099"/>
                          </a:solidFill>
                          <a:latin typeface="Lucida Calligraphy"/>
                          <a:ea typeface="Times New Roman"/>
                          <a:cs typeface="Times New Roman"/>
                        </a:rPr>
                        <a:t>            Interest </a:t>
                      </a:r>
                      <a:r>
                        <a:rPr lang="en-US" sz="1800" b="1" dirty="0">
                          <a:solidFill>
                            <a:srgbClr val="000099"/>
                          </a:solidFill>
                          <a:latin typeface="Lucida Calligraphy"/>
                          <a:ea typeface="Times New Roman"/>
                          <a:cs typeface="Times New Roman"/>
                        </a:rPr>
                        <a:t>Rate of 10</a:t>
                      </a:r>
                      <a:r>
                        <a:rPr lang="en-US" sz="1800" b="1" dirty="0" smtClean="0">
                          <a:solidFill>
                            <a:srgbClr val="000099"/>
                          </a:solidFill>
                          <a:latin typeface="Lucida Calligraphy"/>
                          <a:ea typeface="Times New Roman"/>
                          <a:cs typeface="Times New Roman"/>
                        </a:rPr>
                        <a:t>% p.a.</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solidFill>
                            <a:srgbClr val="000099"/>
                          </a:solidFill>
                          <a:latin typeface="Lucida Calligraphy"/>
                          <a:ea typeface="Times New Roman"/>
                          <a:cs typeface="Times New Roman"/>
                        </a:rPr>
                        <a:t>1224777/-</a:t>
                      </a:r>
                      <a:endParaRPr lang="en-US" sz="1600" dirty="0">
                        <a:solidFill>
                          <a:srgbClr val="000099"/>
                        </a:solidFill>
                        <a:latin typeface="Calibri"/>
                        <a:ea typeface="Times New Roman"/>
                        <a:cs typeface="Times New Roman"/>
                      </a:endParaRPr>
                    </a:p>
                  </a:txBody>
                  <a:tcPr marL="68580" marR="68580" marT="0" marB="0" anchor="ctr">
                    <a:lnL w="1905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tcPr>
                </a:tc>
              </a:tr>
            </a:tbl>
          </a:graphicData>
        </a:graphic>
      </p:graphicFrame>
      <p:sp>
        <p:nvSpPr>
          <p:cNvPr id="4" name="TextBox 8"/>
          <p:cNvSpPr txBox="1">
            <a:spLocks noGrp="1" noChangeArrowheads="1"/>
          </p:cNvSpPr>
          <p:nvPr>
            <p:ph type="title"/>
          </p:nvPr>
        </p:nvSpPr>
        <p:spPr bwMode="auto">
          <a:xfrm>
            <a:off x="0" y="152400"/>
            <a:ext cx="7239000" cy="584775"/>
          </a:xfrm>
          <a:prstGeom prst="rect">
            <a:avLst/>
          </a:prstGeom>
          <a:solidFill>
            <a:srgbClr val="000099"/>
          </a:solidFill>
          <a:ln w="9525">
            <a:noFill/>
            <a:miter lim="800000"/>
            <a:headEnd/>
            <a:tailEnd/>
          </a:ln>
        </p:spPr>
        <p:txBody>
          <a:bodyPr wrap="square">
            <a:spAutoFit/>
          </a:bodyPr>
          <a:lstStyle/>
          <a:p>
            <a:r>
              <a:rPr lang="en-US" sz="3200" b="1" dirty="0">
                <a:solidFill>
                  <a:srgbClr val="996600"/>
                </a:solidFill>
                <a:latin typeface="Lucida Calligraphy" pitchFamily="66" charset="0"/>
              </a:rPr>
              <a:t>Flexi Plus  </a:t>
            </a:r>
            <a:r>
              <a:rPr lang="en-US" sz="2800" b="1" dirty="0">
                <a:solidFill>
                  <a:srgbClr val="996600"/>
                </a:solidFill>
                <a:latin typeface="Lucida Calligraphy" pitchFamily="66" charset="0"/>
              </a:rPr>
              <a:t>-   </a:t>
            </a:r>
            <a:r>
              <a:rPr lang="en-US" sz="2800" b="1" dirty="0" smtClean="0">
                <a:solidFill>
                  <a:srgbClr val="996600"/>
                </a:solidFill>
                <a:latin typeface="Lucida Calligraphy" pitchFamily="66" charset="0"/>
              </a:rPr>
              <a:t>Simple </a:t>
            </a:r>
            <a:r>
              <a:rPr lang="en-US" sz="2800" b="1" dirty="0" smtClean="0">
                <a:solidFill>
                  <a:srgbClr val="996600"/>
                </a:solidFill>
                <a:latin typeface="Lucida Calligraphy" pitchFamily="66" charset="0"/>
              </a:rPr>
              <a:t> </a:t>
            </a:r>
            <a:r>
              <a:rPr lang="en-US" sz="2800" b="1" dirty="0" smtClean="0">
                <a:solidFill>
                  <a:srgbClr val="996600"/>
                </a:solidFill>
                <a:latin typeface="Lucida Calligraphy" pitchFamily="66" charset="0"/>
              </a:rPr>
              <a:t>Illustration</a:t>
            </a:r>
            <a:endParaRPr lang="en-US" sz="2800" b="1" dirty="0">
              <a:solidFill>
                <a:srgbClr val="996600"/>
              </a:solidFill>
              <a:latin typeface="Lucida Calligraphy"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Placeholder 7"/>
          <p:cNvGraphicFramePr>
            <a:graphicFrameLocks noGrp="1"/>
          </p:cNvGraphicFramePr>
          <p:nvPr>
            <p:ph type="tbl" idx="1"/>
          </p:nvPr>
        </p:nvGraphicFramePr>
        <p:xfrm>
          <a:off x="0" y="533400"/>
          <a:ext cx="9144000" cy="6118089"/>
        </p:xfrm>
        <a:graphic>
          <a:graphicData uri="http://schemas.openxmlformats.org/drawingml/2006/table">
            <a:tbl>
              <a:tblPr/>
              <a:tblGrid>
                <a:gridCol w="774913"/>
                <a:gridCol w="2196887"/>
                <a:gridCol w="1832672"/>
                <a:gridCol w="1937288"/>
                <a:gridCol w="2016708"/>
                <a:gridCol w="385532"/>
              </a:tblGrid>
              <a:tr h="205449">
                <a:tc rowSpan="2">
                  <a:txBody>
                    <a:bodyPr/>
                    <a:lstStyle/>
                    <a:p>
                      <a:pPr marL="0" marR="0" algn="ctr">
                        <a:lnSpc>
                          <a:spcPct val="115000"/>
                        </a:lnSpc>
                        <a:spcBef>
                          <a:spcPts val="0"/>
                        </a:spcBef>
                        <a:spcAft>
                          <a:spcPts val="0"/>
                        </a:spcAft>
                      </a:pPr>
                      <a:r>
                        <a:rPr lang="en-US" sz="1200" b="1" dirty="0">
                          <a:solidFill>
                            <a:srgbClr val="000099"/>
                          </a:solidFill>
                          <a:latin typeface="Lucida Calligraphy" pitchFamily="66" charset="0"/>
                          <a:ea typeface="Times New Roman"/>
                          <a:cs typeface="Times New Roman"/>
                        </a:rPr>
                        <a:t> Charges</a:t>
                      </a:r>
                      <a:endParaRPr lang="en-US" sz="1400" dirty="0">
                        <a:solidFill>
                          <a:srgbClr val="000099"/>
                        </a:solidFill>
                        <a:latin typeface="Lucida Calligraphy" pitchFamily="66" charset="0"/>
                        <a:ea typeface="Times New Roman"/>
                        <a:cs typeface="Times New Roman"/>
                      </a:endParaRP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400" b="1" dirty="0">
                          <a:solidFill>
                            <a:srgbClr val="000099"/>
                          </a:solidFill>
                          <a:latin typeface="Lucida Calligraphy" pitchFamily="66" charset="0"/>
                          <a:ea typeface="Times New Roman"/>
                          <a:cs typeface="Times New Roman"/>
                        </a:rPr>
                        <a:t>Premium Allocation </a:t>
                      </a:r>
                      <a:r>
                        <a:rPr lang="en-US" sz="1400" b="1" dirty="0" smtClean="0">
                          <a:solidFill>
                            <a:srgbClr val="000099"/>
                          </a:solidFill>
                          <a:latin typeface="Lucida Calligraphy" pitchFamily="66" charset="0"/>
                          <a:ea typeface="Times New Roman"/>
                          <a:cs typeface="Times New Roman"/>
                        </a:rPr>
                        <a:t>Charge</a:t>
                      </a:r>
                      <a:endParaRPr lang="en-US" sz="1400" dirty="0">
                        <a:solidFill>
                          <a:srgbClr val="000099"/>
                        </a:solidFill>
                        <a:latin typeface="Lucida Calligraphy" pitchFamily="66" charset="0"/>
                        <a:ea typeface="Times New Roman"/>
                        <a:cs typeface="Times New Roman"/>
                      </a:endParaRP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400" b="1" dirty="0">
                          <a:solidFill>
                            <a:srgbClr val="000099"/>
                          </a:solidFill>
                          <a:latin typeface="Lucida Calligraphy" pitchFamily="66" charset="0"/>
                          <a:ea typeface="Times New Roman"/>
                          <a:cs typeface="Times New Roman"/>
                        </a:rPr>
                        <a:t>Mortality Charge</a:t>
                      </a:r>
                      <a:endParaRPr lang="en-US" sz="1400" dirty="0">
                        <a:solidFill>
                          <a:srgbClr val="000099"/>
                        </a:solidFill>
                        <a:latin typeface="Lucida Calligraphy" pitchFamily="66" charset="0"/>
                        <a:ea typeface="Times New Roman"/>
                        <a:cs typeface="Times New Roman"/>
                      </a:endParaRP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15000"/>
                        </a:lnSpc>
                        <a:spcBef>
                          <a:spcPts val="0"/>
                        </a:spcBef>
                        <a:spcAft>
                          <a:spcPts val="0"/>
                        </a:spcAft>
                      </a:pPr>
                      <a:r>
                        <a:rPr lang="en-US" sz="1200" b="1" dirty="0">
                          <a:solidFill>
                            <a:srgbClr val="000099"/>
                          </a:solidFill>
                          <a:latin typeface="Lucida Calligraphy" pitchFamily="66" charset="0"/>
                          <a:ea typeface="Times New Roman"/>
                          <a:cs typeface="Times New Roman"/>
                        </a:rPr>
                        <a:t>Other Charges</a:t>
                      </a:r>
                      <a:endParaRPr lang="en-US" sz="1200" dirty="0">
                        <a:solidFill>
                          <a:srgbClr val="000099"/>
                        </a:solidFill>
                        <a:latin typeface="Lucida Calligraphy" pitchFamily="66" charset="0"/>
                        <a:ea typeface="Times New Roman"/>
                        <a:cs typeface="Times New Roman"/>
                      </a:endParaRP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0205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400" b="1" dirty="0">
                          <a:solidFill>
                            <a:srgbClr val="000099"/>
                          </a:solidFill>
                          <a:latin typeface="Lucida Calligraphy" pitchFamily="66" charset="0"/>
                          <a:ea typeface="Times New Roman"/>
                          <a:cs typeface="Times New Roman"/>
                        </a:rPr>
                        <a:t>Policy Administration Charge</a:t>
                      </a:r>
                      <a:endParaRPr lang="en-US" sz="1400" dirty="0">
                        <a:solidFill>
                          <a:srgbClr val="000099"/>
                        </a:solidFill>
                        <a:latin typeface="Lucida Calligraphy" pitchFamily="66" charset="0"/>
                        <a:ea typeface="Times New Roman"/>
                        <a:cs typeface="Times New Roman"/>
                      </a:endParaRP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0099"/>
                          </a:solidFill>
                          <a:latin typeface="Lucida Calligraphy" pitchFamily="66" charset="0"/>
                          <a:ea typeface="Times New Roman"/>
                          <a:cs typeface="Times New Roman"/>
                        </a:rPr>
                        <a:t>Fund Management Charge</a:t>
                      </a:r>
                      <a:endParaRPr lang="en-US" sz="1400" dirty="0">
                        <a:solidFill>
                          <a:srgbClr val="000099"/>
                        </a:solidFill>
                        <a:latin typeface="Lucida Calligraphy" pitchFamily="66" charset="0"/>
                        <a:ea typeface="Times New Roman"/>
                        <a:cs typeface="Times New Roman"/>
                      </a:endParaRP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99"/>
                          </a:solidFill>
                          <a:latin typeface="Lucida Calligraphy" pitchFamily="66" charset="0"/>
                          <a:ea typeface="Times New Roman"/>
                          <a:cs typeface="Times New Roman"/>
                        </a:rPr>
                        <a:t>Service Tax</a:t>
                      </a:r>
                      <a:endParaRPr lang="en-US" sz="1400" dirty="0">
                        <a:solidFill>
                          <a:srgbClr val="000099"/>
                        </a:solidFill>
                        <a:latin typeface="Lucida Calligraphy" pitchFamily="66" charset="0"/>
                        <a:ea typeface="Times New Roman"/>
                        <a:cs typeface="Times New Roman"/>
                      </a:endParaRP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381">
                <a:tc>
                  <a:txBody>
                    <a:bodyPr/>
                    <a:lstStyle/>
                    <a:p>
                      <a:pPr marL="0" marR="0">
                        <a:lnSpc>
                          <a:spcPct val="115000"/>
                        </a:lnSpc>
                        <a:spcBef>
                          <a:spcPts val="0"/>
                        </a:spcBef>
                        <a:spcAft>
                          <a:spcPts val="0"/>
                        </a:spcAft>
                      </a:pPr>
                      <a:r>
                        <a:rPr lang="en-US" sz="1200" b="1">
                          <a:solidFill>
                            <a:srgbClr val="000099"/>
                          </a:solidFill>
                          <a:latin typeface="Lucida Calligraphy" pitchFamily="66" charset="0"/>
                          <a:ea typeface="Times New Roman"/>
                          <a:cs typeface="Times New Roman"/>
                        </a:rPr>
                        <a:t>When </a:t>
                      </a:r>
                      <a:endParaRPr lang="en-US" sz="1400">
                        <a:solidFill>
                          <a:srgbClr val="000099"/>
                        </a:solidFill>
                        <a:latin typeface="Lucida Calligraphy" pitchFamily="66" charset="0"/>
                        <a:ea typeface="Times New Roman"/>
                        <a:cs typeface="Times New Roman"/>
                      </a:endParaRP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On payment of premium</a:t>
                      </a: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Every month.</a:t>
                      </a: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Every month</a:t>
                      </a: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Every Day</a:t>
                      </a: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nSpc>
                          <a:spcPct val="115000"/>
                        </a:lnSpc>
                        <a:spcBef>
                          <a:spcPts val="0"/>
                        </a:spcBef>
                        <a:spcAft>
                          <a:spcPts val="0"/>
                        </a:spcAft>
                      </a:pPr>
                      <a:r>
                        <a:rPr lang="en-US" sz="1400" dirty="0" smtClean="0">
                          <a:solidFill>
                            <a:srgbClr val="000099"/>
                          </a:solidFill>
                          <a:latin typeface="Lucida Calligraphy" pitchFamily="66" charset="0"/>
                          <a:ea typeface="Times New Roman"/>
                          <a:cs typeface="Times New Roman"/>
                        </a:rPr>
                        <a:t>As</a:t>
                      </a:r>
                    </a:p>
                    <a:p>
                      <a:pPr marL="0" marR="0">
                        <a:lnSpc>
                          <a:spcPct val="115000"/>
                        </a:lnSpc>
                        <a:spcBef>
                          <a:spcPts val="0"/>
                        </a:spcBef>
                        <a:spcAft>
                          <a:spcPts val="0"/>
                        </a:spcAft>
                      </a:pPr>
                      <a:r>
                        <a:rPr lang="en-US" sz="1400" dirty="0" smtClean="0">
                          <a:solidFill>
                            <a:srgbClr val="000099"/>
                          </a:solidFill>
                          <a:latin typeface="Lucida Calligraphy" pitchFamily="66" charset="0"/>
                          <a:ea typeface="Times New Roman"/>
                          <a:cs typeface="Times New Roman"/>
                        </a:rPr>
                        <a:t>Per</a:t>
                      </a:r>
                      <a:endParaRPr lang="en-US" sz="1400" dirty="0">
                        <a:solidFill>
                          <a:srgbClr val="000099"/>
                        </a:solidFill>
                        <a:latin typeface="Lucida Calligraphy" pitchFamily="66" charset="0"/>
                        <a:ea typeface="Times New Roman"/>
                        <a:cs typeface="Times New Roman"/>
                      </a:endParaRPr>
                    </a:p>
                    <a:p>
                      <a:pPr marL="0" marR="0">
                        <a:lnSpc>
                          <a:spcPct val="115000"/>
                        </a:lnSpc>
                        <a:spcBef>
                          <a:spcPts val="0"/>
                        </a:spcBef>
                        <a:spcAft>
                          <a:spcPts val="0"/>
                        </a:spcAft>
                      </a:pPr>
                      <a:endParaRPr lang="en-US" sz="1400" dirty="0" smtClean="0">
                        <a:solidFill>
                          <a:srgbClr val="000099"/>
                        </a:solidFill>
                        <a:latin typeface="Lucida Calligraphy" pitchFamily="66" charset="0"/>
                        <a:ea typeface="Times New Roman"/>
                        <a:cs typeface="Times New Roman"/>
                      </a:endParaRPr>
                    </a:p>
                    <a:p>
                      <a:pPr marL="0" marR="0">
                        <a:lnSpc>
                          <a:spcPct val="115000"/>
                        </a:lnSpc>
                        <a:spcBef>
                          <a:spcPts val="0"/>
                        </a:spcBef>
                        <a:spcAft>
                          <a:spcPts val="0"/>
                        </a:spcAft>
                      </a:pPr>
                      <a:r>
                        <a:rPr lang="en-US" sz="1400" dirty="0" smtClean="0">
                          <a:solidFill>
                            <a:srgbClr val="000099"/>
                          </a:solidFill>
                          <a:latin typeface="Lucida Calligraphy" pitchFamily="66" charset="0"/>
                          <a:ea typeface="Times New Roman"/>
                          <a:cs typeface="Times New Roman"/>
                        </a:rPr>
                        <a:t>Prevailing</a:t>
                      </a:r>
                      <a:endParaRPr lang="en-US" sz="1400" dirty="0">
                        <a:solidFill>
                          <a:srgbClr val="000099"/>
                        </a:solidFill>
                        <a:latin typeface="Lucida Calligraphy" pitchFamily="66" charset="0"/>
                        <a:ea typeface="Times New Roman"/>
                        <a:cs typeface="Times New Roman"/>
                      </a:endParaRPr>
                    </a:p>
                    <a:p>
                      <a:pPr marL="0" marR="0">
                        <a:lnSpc>
                          <a:spcPct val="115000"/>
                        </a:lnSpc>
                        <a:spcBef>
                          <a:spcPts val="0"/>
                        </a:spcBef>
                        <a:spcAft>
                          <a:spcPts val="0"/>
                        </a:spcAft>
                      </a:pPr>
                      <a:endParaRPr lang="en-US" sz="1400" dirty="0" smtClean="0">
                        <a:solidFill>
                          <a:srgbClr val="000099"/>
                        </a:solidFill>
                        <a:latin typeface="Lucida Calligraphy" pitchFamily="66" charset="0"/>
                        <a:ea typeface="Times New Roman"/>
                        <a:cs typeface="Times New Roman"/>
                      </a:endParaRPr>
                    </a:p>
                    <a:p>
                      <a:pPr marL="0" marR="0">
                        <a:lnSpc>
                          <a:spcPct val="115000"/>
                        </a:lnSpc>
                        <a:spcBef>
                          <a:spcPts val="0"/>
                        </a:spcBef>
                        <a:spcAft>
                          <a:spcPts val="0"/>
                        </a:spcAft>
                      </a:pPr>
                      <a:r>
                        <a:rPr lang="en-US" sz="1400" dirty="0" smtClean="0">
                          <a:solidFill>
                            <a:srgbClr val="000099"/>
                          </a:solidFill>
                          <a:latin typeface="Lucida Calligraphy" pitchFamily="66" charset="0"/>
                          <a:ea typeface="Times New Roman"/>
                          <a:cs typeface="Times New Roman"/>
                        </a:rPr>
                        <a:t>Service </a:t>
                      </a:r>
                    </a:p>
                    <a:p>
                      <a:pPr marL="0" marR="0">
                        <a:lnSpc>
                          <a:spcPct val="115000"/>
                        </a:lnSpc>
                        <a:spcBef>
                          <a:spcPts val="0"/>
                        </a:spcBef>
                        <a:spcAft>
                          <a:spcPts val="0"/>
                        </a:spcAft>
                      </a:pPr>
                      <a:endParaRPr lang="en-US" sz="1400" dirty="0" smtClean="0">
                        <a:solidFill>
                          <a:srgbClr val="000099"/>
                        </a:solidFill>
                        <a:latin typeface="Lucida Calligraphy" pitchFamily="66" charset="0"/>
                        <a:ea typeface="Times New Roman"/>
                        <a:cs typeface="Times New Roman"/>
                      </a:endParaRPr>
                    </a:p>
                    <a:p>
                      <a:pPr marL="0" marR="0">
                        <a:lnSpc>
                          <a:spcPct val="115000"/>
                        </a:lnSpc>
                        <a:spcBef>
                          <a:spcPts val="0"/>
                        </a:spcBef>
                        <a:spcAft>
                          <a:spcPts val="0"/>
                        </a:spcAft>
                      </a:pPr>
                      <a:r>
                        <a:rPr lang="en-US" sz="1400" dirty="0" smtClean="0">
                          <a:solidFill>
                            <a:srgbClr val="000099"/>
                          </a:solidFill>
                          <a:latin typeface="Lucida Calligraphy" pitchFamily="66" charset="0"/>
                          <a:ea typeface="Times New Roman"/>
                          <a:cs typeface="Times New Roman"/>
                        </a:rPr>
                        <a:t>tax</a:t>
                      </a:r>
                      <a:endParaRPr lang="en-US" sz="1400" dirty="0">
                        <a:solidFill>
                          <a:srgbClr val="000099"/>
                        </a:solidFill>
                        <a:latin typeface="Lucida Calligraphy" pitchFamily="66" charset="0"/>
                        <a:ea typeface="Times New Roman"/>
                        <a:cs typeface="Times New Roman"/>
                      </a:endParaRPr>
                    </a:p>
                    <a:p>
                      <a:pPr marL="0" marR="0">
                        <a:lnSpc>
                          <a:spcPct val="115000"/>
                        </a:lnSpc>
                        <a:spcBef>
                          <a:spcPts val="0"/>
                        </a:spcBef>
                        <a:spcAft>
                          <a:spcPts val="0"/>
                        </a:spcAft>
                      </a:pPr>
                      <a:endParaRPr lang="en-US" sz="1400" dirty="0" smtClean="0">
                        <a:solidFill>
                          <a:srgbClr val="000099"/>
                        </a:solidFill>
                        <a:latin typeface="Lucida Calligraphy" pitchFamily="66" charset="0"/>
                        <a:ea typeface="Times New Roman"/>
                        <a:cs typeface="Times New Roman"/>
                      </a:endParaRPr>
                    </a:p>
                    <a:p>
                      <a:pPr marL="0" marR="0">
                        <a:lnSpc>
                          <a:spcPct val="115000"/>
                        </a:lnSpc>
                        <a:spcBef>
                          <a:spcPts val="0"/>
                        </a:spcBef>
                        <a:spcAft>
                          <a:spcPts val="0"/>
                        </a:spcAft>
                      </a:pPr>
                      <a:r>
                        <a:rPr lang="en-US" sz="1400" dirty="0" smtClean="0">
                          <a:solidFill>
                            <a:srgbClr val="000099"/>
                          </a:solidFill>
                          <a:latin typeface="Lucida Calligraphy" pitchFamily="66" charset="0"/>
                          <a:ea typeface="Times New Roman"/>
                          <a:cs typeface="Times New Roman"/>
                        </a:rPr>
                        <a:t>Law</a:t>
                      </a:r>
                      <a:endParaRPr lang="en-US" sz="1400" dirty="0">
                        <a:solidFill>
                          <a:srgbClr val="000099"/>
                        </a:solidFill>
                        <a:latin typeface="Lucida Calligraphy" pitchFamily="66" charset="0"/>
                        <a:ea typeface="Times New Roman"/>
                        <a:cs typeface="Times New Roman"/>
                      </a:endParaRPr>
                    </a:p>
                  </a:txBody>
                  <a:tcPr marL="47354" marR="47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213">
                <a:tc>
                  <a:txBody>
                    <a:bodyPr/>
                    <a:lstStyle/>
                    <a:p>
                      <a:pPr marL="0" marR="0">
                        <a:lnSpc>
                          <a:spcPct val="115000"/>
                        </a:lnSpc>
                        <a:spcBef>
                          <a:spcPts val="0"/>
                        </a:spcBef>
                        <a:spcAft>
                          <a:spcPts val="0"/>
                        </a:spcAft>
                      </a:pPr>
                      <a:r>
                        <a:rPr lang="en-US" sz="1200" b="1">
                          <a:solidFill>
                            <a:srgbClr val="000099"/>
                          </a:solidFill>
                          <a:latin typeface="Lucida Calligraphy" pitchFamily="66" charset="0"/>
                          <a:ea typeface="Times New Roman"/>
                          <a:cs typeface="Times New Roman"/>
                        </a:rPr>
                        <a:t>How much</a:t>
                      </a:r>
                      <a:endParaRPr lang="en-US" sz="1400">
                        <a:solidFill>
                          <a:srgbClr val="000099"/>
                        </a:solidFill>
                        <a:latin typeface="Lucida Calligraphy" pitchFamily="66" charset="0"/>
                        <a:ea typeface="Times New Roman"/>
                        <a:cs typeface="Times New Roman"/>
                      </a:endParaRP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solidFill>
                            <a:srgbClr val="000099"/>
                          </a:solidFill>
                          <a:latin typeface="Lucida Calligraphy" pitchFamily="66" charset="0"/>
                          <a:ea typeface="Times New Roman"/>
                          <a:cs typeface="Times New Roman"/>
                        </a:rPr>
                        <a:t>Premium  </a:t>
                      </a:r>
                      <a:r>
                        <a:rPr lang="en-US" sz="1400" b="1" dirty="0" smtClean="0">
                          <a:solidFill>
                            <a:srgbClr val="000099"/>
                          </a:solidFill>
                          <a:latin typeface="Lucida Calligraphy" pitchFamily="66" charset="0"/>
                          <a:ea typeface="Times New Roman"/>
                          <a:cs typeface="Times New Roman"/>
                        </a:rPr>
                        <a:t>      </a:t>
                      </a:r>
                      <a:r>
                        <a:rPr lang="en-US" sz="1400" b="1" dirty="0">
                          <a:solidFill>
                            <a:srgbClr val="000099"/>
                          </a:solidFill>
                          <a:latin typeface="Lucida Calligraphy" pitchFamily="66" charset="0"/>
                          <a:ea typeface="Times New Roman"/>
                          <a:cs typeface="Times New Roman"/>
                        </a:rPr>
                        <a:t>Charge</a:t>
                      </a:r>
                      <a:endParaRPr lang="en-US" sz="1400" dirty="0">
                        <a:solidFill>
                          <a:srgbClr val="000099"/>
                        </a:solidFill>
                        <a:latin typeface="Lucida Calligraphy" pitchFamily="66" charset="0"/>
                        <a:ea typeface="Times New Roman"/>
                        <a:cs typeface="Times New Roman"/>
                      </a:endParaRP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First </a:t>
                      </a:r>
                      <a:r>
                        <a:rPr lang="en-US" sz="1400" dirty="0" smtClean="0">
                          <a:solidFill>
                            <a:srgbClr val="000099"/>
                          </a:solidFill>
                          <a:latin typeface="Lucida Calligraphy" pitchFamily="66" charset="0"/>
                          <a:ea typeface="Times New Roman"/>
                          <a:cs typeface="Times New Roman"/>
                        </a:rPr>
                        <a:t>Year        </a:t>
                      </a:r>
                      <a:r>
                        <a:rPr lang="en-US" sz="1400" dirty="0">
                          <a:solidFill>
                            <a:srgbClr val="000099"/>
                          </a:solidFill>
                          <a:latin typeface="Lucida Calligraphy" pitchFamily="66" charset="0"/>
                          <a:ea typeface="Times New Roman"/>
                          <a:cs typeface="Times New Roman"/>
                        </a:rPr>
                        <a:t>7.50%</a:t>
                      </a: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2</a:t>
                      </a:r>
                      <a:r>
                        <a:rPr lang="en-US" sz="1400" baseline="30000" dirty="0">
                          <a:solidFill>
                            <a:srgbClr val="000099"/>
                          </a:solidFill>
                          <a:latin typeface="Lucida Calligraphy" pitchFamily="66" charset="0"/>
                          <a:ea typeface="Times New Roman"/>
                          <a:cs typeface="Times New Roman"/>
                        </a:rPr>
                        <a:t>nd</a:t>
                      </a:r>
                      <a:r>
                        <a:rPr lang="en-US" sz="1400" dirty="0">
                          <a:solidFill>
                            <a:srgbClr val="000099"/>
                          </a:solidFill>
                          <a:latin typeface="Lucida Calligraphy" pitchFamily="66" charset="0"/>
                          <a:ea typeface="Times New Roman"/>
                          <a:cs typeface="Times New Roman"/>
                        </a:rPr>
                        <a:t> to 5</a:t>
                      </a:r>
                      <a:r>
                        <a:rPr lang="en-US" sz="1400" baseline="30000" dirty="0">
                          <a:solidFill>
                            <a:srgbClr val="000099"/>
                          </a:solidFill>
                          <a:latin typeface="Lucida Calligraphy" pitchFamily="66" charset="0"/>
                          <a:ea typeface="Times New Roman"/>
                          <a:cs typeface="Times New Roman"/>
                        </a:rPr>
                        <a:t>th</a:t>
                      </a:r>
                      <a:r>
                        <a:rPr lang="en-US" sz="1400" dirty="0">
                          <a:solidFill>
                            <a:srgbClr val="000099"/>
                          </a:solidFill>
                          <a:latin typeface="Lucida Calligraphy" pitchFamily="66" charset="0"/>
                          <a:ea typeface="Times New Roman"/>
                          <a:cs typeface="Times New Roman"/>
                        </a:rPr>
                        <a:t> </a:t>
                      </a:r>
                      <a:r>
                        <a:rPr lang="en-US" sz="1400" dirty="0" smtClean="0">
                          <a:solidFill>
                            <a:srgbClr val="000099"/>
                          </a:solidFill>
                          <a:latin typeface="Lucida Calligraphy" pitchFamily="66" charset="0"/>
                          <a:ea typeface="Times New Roman"/>
                          <a:cs typeface="Times New Roman"/>
                        </a:rPr>
                        <a:t>year   </a:t>
                      </a:r>
                      <a:r>
                        <a:rPr lang="en-US" sz="1400" dirty="0">
                          <a:solidFill>
                            <a:srgbClr val="000099"/>
                          </a:solidFill>
                          <a:latin typeface="Lucida Calligraphy" pitchFamily="66" charset="0"/>
                          <a:ea typeface="Times New Roman"/>
                          <a:cs typeface="Times New Roman"/>
                        </a:rPr>
                        <a:t>5.00%</a:t>
                      </a: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Thereafter     </a:t>
                      </a:r>
                      <a:r>
                        <a:rPr lang="en-US" sz="1400" dirty="0" smtClean="0">
                          <a:solidFill>
                            <a:srgbClr val="000099"/>
                          </a:solidFill>
                          <a:latin typeface="Lucida Calligraphy" pitchFamily="66" charset="0"/>
                          <a:ea typeface="Times New Roman"/>
                          <a:cs typeface="Times New Roman"/>
                        </a:rPr>
                        <a:t>   </a:t>
                      </a:r>
                      <a:r>
                        <a:rPr lang="en-US" sz="1400" dirty="0">
                          <a:solidFill>
                            <a:srgbClr val="000099"/>
                          </a:solidFill>
                          <a:latin typeface="Lucida Calligraphy" pitchFamily="66" charset="0"/>
                          <a:ea typeface="Times New Roman"/>
                          <a:cs typeface="Times New Roman"/>
                        </a:rPr>
                        <a:t>3.00%</a:t>
                      </a:r>
                    </a:p>
                  </a:txBody>
                  <a:tcPr marL="47354" marR="47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This Charge depends upon the age of the life Assured and the Sum at Risk.</a:t>
                      </a:r>
                    </a:p>
                  </a:txBody>
                  <a:tcPr marL="47354" marR="47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solidFill>
                            <a:srgbClr val="000099"/>
                          </a:solidFill>
                          <a:latin typeface="Lucida Calligraphy" pitchFamily="66" charset="0"/>
                          <a:ea typeface="Times New Roman"/>
                          <a:cs typeface="Times New Roman"/>
                        </a:rPr>
                        <a:t>Policy Yr   Charge</a:t>
                      </a:r>
                      <a:endParaRPr lang="en-US" sz="1400" dirty="0">
                        <a:solidFill>
                          <a:srgbClr val="000099"/>
                        </a:solidFill>
                        <a:latin typeface="Lucida Calligraphy" pitchFamily="66" charset="0"/>
                        <a:ea typeface="Times New Roman"/>
                        <a:cs typeface="Times New Roman"/>
                      </a:endParaRP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1</a:t>
                      </a:r>
                      <a:r>
                        <a:rPr lang="en-US" sz="1400" baseline="30000" dirty="0">
                          <a:solidFill>
                            <a:srgbClr val="000099"/>
                          </a:solidFill>
                          <a:latin typeface="Lucida Calligraphy" pitchFamily="66" charset="0"/>
                          <a:ea typeface="Times New Roman"/>
                          <a:cs typeface="Times New Roman"/>
                        </a:rPr>
                        <a:t>st               </a:t>
                      </a:r>
                      <a:r>
                        <a:rPr lang="en-US" sz="1400" dirty="0">
                          <a:solidFill>
                            <a:srgbClr val="000099"/>
                          </a:solidFill>
                          <a:latin typeface="Lucida Calligraphy" pitchFamily="66" charset="0"/>
                          <a:ea typeface="Times New Roman"/>
                          <a:cs typeface="Times New Roman"/>
                        </a:rPr>
                        <a:t>Rs. 50</a:t>
                      </a: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2</a:t>
                      </a:r>
                      <a:r>
                        <a:rPr lang="en-US" sz="1400" baseline="30000" dirty="0">
                          <a:solidFill>
                            <a:srgbClr val="000099"/>
                          </a:solidFill>
                          <a:latin typeface="Lucida Calligraphy" pitchFamily="66" charset="0"/>
                          <a:ea typeface="Times New Roman"/>
                          <a:cs typeface="Times New Roman"/>
                        </a:rPr>
                        <a:t>nd</a:t>
                      </a:r>
                      <a:r>
                        <a:rPr lang="en-US" sz="1400" dirty="0">
                          <a:solidFill>
                            <a:srgbClr val="000099"/>
                          </a:solidFill>
                          <a:latin typeface="Lucida Calligraphy" pitchFamily="66" charset="0"/>
                          <a:ea typeface="Times New Roman"/>
                          <a:cs typeface="Times New Roman"/>
                        </a:rPr>
                        <a:t>         Rs. 41.20</a:t>
                      </a: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3</a:t>
                      </a:r>
                      <a:r>
                        <a:rPr lang="en-US" sz="1400" baseline="30000" dirty="0">
                          <a:solidFill>
                            <a:srgbClr val="000099"/>
                          </a:solidFill>
                          <a:latin typeface="Lucida Calligraphy" pitchFamily="66" charset="0"/>
                          <a:ea typeface="Times New Roman"/>
                          <a:cs typeface="Times New Roman"/>
                        </a:rPr>
                        <a:t>rd</a:t>
                      </a:r>
                      <a:r>
                        <a:rPr lang="en-US" sz="1400" dirty="0">
                          <a:solidFill>
                            <a:srgbClr val="000099"/>
                          </a:solidFill>
                          <a:latin typeface="Lucida Calligraphy" pitchFamily="66" charset="0"/>
                          <a:ea typeface="Times New Roman"/>
                          <a:cs typeface="Times New Roman"/>
                        </a:rPr>
                        <a:t>          Rs.42.44</a:t>
                      </a: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4</a:t>
                      </a:r>
                      <a:r>
                        <a:rPr lang="en-US" sz="1400" baseline="30000" dirty="0">
                          <a:solidFill>
                            <a:srgbClr val="000099"/>
                          </a:solidFill>
                          <a:latin typeface="Lucida Calligraphy" pitchFamily="66" charset="0"/>
                          <a:ea typeface="Times New Roman"/>
                          <a:cs typeface="Times New Roman"/>
                        </a:rPr>
                        <a:t>th</a:t>
                      </a:r>
                      <a:r>
                        <a:rPr lang="en-US" sz="1400" dirty="0">
                          <a:solidFill>
                            <a:srgbClr val="000099"/>
                          </a:solidFill>
                          <a:latin typeface="Lucida Calligraphy" pitchFamily="66" charset="0"/>
                          <a:ea typeface="Times New Roman"/>
                          <a:cs typeface="Times New Roman"/>
                        </a:rPr>
                        <a:t>          Rs.43.71</a:t>
                      </a: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5</a:t>
                      </a:r>
                      <a:r>
                        <a:rPr lang="en-US" sz="1400" baseline="30000" dirty="0">
                          <a:solidFill>
                            <a:srgbClr val="000099"/>
                          </a:solidFill>
                          <a:latin typeface="Lucida Calligraphy" pitchFamily="66" charset="0"/>
                          <a:ea typeface="Times New Roman"/>
                          <a:cs typeface="Times New Roman"/>
                        </a:rPr>
                        <a:t>th</a:t>
                      </a:r>
                      <a:r>
                        <a:rPr lang="en-US" sz="1400" dirty="0">
                          <a:solidFill>
                            <a:srgbClr val="000099"/>
                          </a:solidFill>
                          <a:latin typeface="Lucida Calligraphy" pitchFamily="66" charset="0"/>
                          <a:ea typeface="Times New Roman"/>
                          <a:cs typeface="Times New Roman"/>
                        </a:rPr>
                        <a:t>          Rs. 45.02</a:t>
                      </a: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6</a:t>
                      </a:r>
                      <a:r>
                        <a:rPr lang="en-US" sz="1400" baseline="30000" dirty="0">
                          <a:solidFill>
                            <a:srgbClr val="000099"/>
                          </a:solidFill>
                          <a:latin typeface="Lucida Calligraphy" pitchFamily="66" charset="0"/>
                          <a:ea typeface="Times New Roman"/>
                          <a:cs typeface="Times New Roman"/>
                        </a:rPr>
                        <a:t>th</a:t>
                      </a:r>
                      <a:r>
                        <a:rPr lang="en-US" sz="1400" dirty="0">
                          <a:solidFill>
                            <a:srgbClr val="000099"/>
                          </a:solidFill>
                          <a:latin typeface="Lucida Calligraphy" pitchFamily="66" charset="0"/>
                          <a:ea typeface="Times New Roman"/>
                          <a:cs typeface="Times New Roman"/>
                        </a:rPr>
                        <a:t>          Rs.34.78</a:t>
                      </a: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Thereafter – </a:t>
                      </a:r>
                      <a:r>
                        <a:rPr lang="en-US" sz="1400" dirty="0" smtClean="0">
                          <a:solidFill>
                            <a:srgbClr val="000099"/>
                          </a:solidFill>
                          <a:latin typeface="Lucida Calligraphy" pitchFamily="66" charset="0"/>
                          <a:ea typeface="Times New Roman"/>
                          <a:cs typeface="Times New Roman"/>
                        </a:rPr>
                        <a:t>escalating @</a:t>
                      </a:r>
                      <a:r>
                        <a:rPr lang="en-US" sz="1400" dirty="0">
                          <a:solidFill>
                            <a:srgbClr val="000099"/>
                          </a:solidFill>
                          <a:latin typeface="Lucida Calligraphy" pitchFamily="66" charset="0"/>
                          <a:ea typeface="Times New Roman"/>
                          <a:cs typeface="Times New Roman"/>
                        </a:rPr>
                        <a:t>3%p.a.</a:t>
                      </a:r>
                    </a:p>
                  </a:txBody>
                  <a:tcPr marL="47354" marR="47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Debt Fund – 0.50% p.a.</a:t>
                      </a: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Mixed Fund –</a:t>
                      </a: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0.60% p.a.</a:t>
                      </a: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(The NAV declared will be net of FMC)</a:t>
                      </a:r>
                    </a:p>
                  </a:txBody>
                  <a:tcPr marL="47354" marR="47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157213">
                <a:tc>
                  <a:txBody>
                    <a:bodyPr/>
                    <a:lstStyle/>
                    <a:p>
                      <a:pPr marL="71755" marR="71755" algn="ctr">
                        <a:lnSpc>
                          <a:spcPct val="115000"/>
                        </a:lnSpc>
                        <a:spcBef>
                          <a:spcPts val="0"/>
                        </a:spcBef>
                        <a:spcAft>
                          <a:spcPts val="0"/>
                        </a:spcAft>
                      </a:pPr>
                      <a:r>
                        <a:rPr lang="en-US" sz="1800" b="1">
                          <a:solidFill>
                            <a:srgbClr val="000099"/>
                          </a:solidFill>
                          <a:latin typeface="Lucida Calligraphy" pitchFamily="66" charset="0"/>
                          <a:ea typeface="Times New Roman"/>
                          <a:cs typeface="Times New Roman"/>
                        </a:rPr>
                        <a:t>Description</a:t>
                      </a:r>
                      <a:endParaRPr lang="en-US" sz="1400">
                        <a:solidFill>
                          <a:srgbClr val="000099"/>
                        </a:solidFill>
                        <a:latin typeface="Lucida Calligraphy" pitchFamily="66" charset="0"/>
                        <a:ea typeface="Times New Roman"/>
                        <a:cs typeface="Times New Roman"/>
                      </a:endParaRPr>
                    </a:p>
                  </a:txBody>
                  <a:tcPr marL="47354" marR="47354"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This is the percentage of premium appropriated towards charges from the premium received.</a:t>
                      </a:r>
                    </a:p>
                    <a:p>
                      <a:pPr marL="0" marR="0">
                        <a:lnSpc>
                          <a:spcPct val="115000"/>
                        </a:lnSpc>
                        <a:spcBef>
                          <a:spcPts val="0"/>
                        </a:spcBef>
                        <a:spcAft>
                          <a:spcPts val="0"/>
                        </a:spcAft>
                      </a:pPr>
                      <a:r>
                        <a:rPr lang="en-US" sz="1400" dirty="0" smtClean="0">
                          <a:solidFill>
                            <a:srgbClr val="000099"/>
                          </a:solidFill>
                          <a:latin typeface="Lucida Calligraphy" pitchFamily="66" charset="0"/>
                          <a:ea typeface="Times New Roman"/>
                          <a:cs typeface="Times New Roman"/>
                        </a:rPr>
                        <a:t>Premium Allocation Rate=Premium </a:t>
                      </a:r>
                      <a:r>
                        <a:rPr lang="en-US" sz="1400" dirty="0">
                          <a:solidFill>
                            <a:srgbClr val="000099"/>
                          </a:solidFill>
                          <a:latin typeface="Lucida Calligraphy" pitchFamily="66" charset="0"/>
                          <a:ea typeface="Times New Roman"/>
                          <a:cs typeface="Times New Roman"/>
                        </a:rPr>
                        <a:t>Paid </a:t>
                      </a:r>
                      <a:r>
                        <a:rPr lang="en-US" sz="1400" dirty="0" smtClean="0">
                          <a:solidFill>
                            <a:srgbClr val="000099"/>
                          </a:solidFill>
                          <a:latin typeface="Lucida Calligraphy" pitchFamily="66" charset="0"/>
                          <a:ea typeface="Times New Roman"/>
                          <a:cs typeface="Times New Roman"/>
                        </a:rPr>
                        <a:t>(-</a:t>
                      </a:r>
                      <a:r>
                        <a:rPr lang="en-US" sz="1400" baseline="0" dirty="0" smtClean="0">
                          <a:solidFill>
                            <a:srgbClr val="000099"/>
                          </a:solidFill>
                          <a:latin typeface="Lucida Calligraphy" pitchFamily="66" charset="0"/>
                          <a:ea typeface="Times New Roman"/>
                          <a:cs typeface="Times New Roman"/>
                        </a:rPr>
                        <a:t> )</a:t>
                      </a:r>
                      <a:r>
                        <a:rPr lang="en-US" sz="1400" dirty="0" smtClean="0">
                          <a:solidFill>
                            <a:srgbClr val="000099"/>
                          </a:solidFill>
                          <a:latin typeface="Lucida Calligraphy" pitchFamily="66" charset="0"/>
                          <a:ea typeface="Times New Roman"/>
                          <a:cs typeface="Times New Roman"/>
                        </a:rPr>
                        <a:t>Prem.</a:t>
                      </a:r>
                      <a:r>
                        <a:rPr lang="en-US" sz="1400" baseline="0" dirty="0" smtClean="0">
                          <a:solidFill>
                            <a:srgbClr val="000099"/>
                          </a:solidFill>
                          <a:latin typeface="Lucida Calligraphy" pitchFamily="66" charset="0"/>
                          <a:ea typeface="Times New Roman"/>
                          <a:cs typeface="Times New Roman"/>
                        </a:rPr>
                        <a:t> </a:t>
                      </a:r>
                      <a:r>
                        <a:rPr lang="en-US" sz="1400" baseline="0" dirty="0" err="1" smtClean="0">
                          <a:solidFill>
                            <a:srgbClr val="000099"/>
                          </a:solidFill>
                          <a:latin typeface="Lucida Calligraphy" pitchFamily="66" charset="0"/>
                          <a:ea typeface="Times New Roman"/>
                          <a:cs typeface="Times New Roman"/>
                        </a:rPr>
                        <a:t>Allo</a:t>
                      </a:r>
                      <a:r>
                        <a:rPr lang="en-US" sz="1400" baseline="0" dirty="0" smtClean="0">
                          <a:solidFill>
                            <a:srgbClr val="000099"/>
                          </a:solidFill>
                          <a:latin typeface="Lucida Calligraphy" pitchFamily="66" charset="0"/>
                          <a:ea typeface="Times New Roman"/>
                          <a:cs typeface="Times New Roman"/>
                        </a:rPr>
                        <a:t>. </a:t>
                      </a:r>
                      <a:r>
                        <a:rPr lang="en-US" sz="1400" baseline="0" dirty="0" err="1" smtClean="0">
                          <a:solidFill>
                            <a:srgbClr val="000099"/>
                          </a:solidFill>
                          <a:latin typeface="Lucida Calligraphy" pitchFamily="66" charset="0"/>
                          <a:ea typeface="Times New Roman"/>
                          <a:cs typeface="Times New Roman"/>
                        </a:rPr>
                        <a:t>Chrg</a:t>
                      </a:r>
                      <a:r>
                        <a:rPr lang="en-US" sz="1400" baseline="0" dirty="0" smtClean="0">
                          <a:solidFill>
                            <a:srgbClr val="000099"/>
                          </a:solidFill>
                          <a:latin typeface="Lucida Calligraphy" pitchFamily="66" charset="0"/>
                          <a:ea typeface="Times New Roman"/>
                          <a:cs typeface="Times New Roman"/>
                        </a:rPr>
                        <a:t>.</a:t>
                      </a:r>
                      <a:endParaRPr lang="en-US" sz="1400" dirty="0">
                        <a:solidFill>
                          <a:srgbClr val="000099"/>
                        </a:solidFill>
                        <a:latin typeface="Lucida Calligraphy" pitchFamily="66" charset="0"/>
                        <a:ea typeface="Times New Roman"/>
                        <a:cs typeface="Times New Roman"/>
                      </a:endParaRP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This is the cost of life cover. </a:t>
                      </a:r>
                      <a:r>
                        <a:rPr lang="en-US" sz="1400" dirty="0" smtClean="0">
                          <a:solidFill>
                            <a:srgbClr val="000099"/>
                          </a:solidFill>
                          <a:latin typeface="Lucida Calligraphy" pitchFamily="66" charset="0"/>
                          <a:ea typeface="Times New Roman"/>
                          <a:cs typeface="Times New Roman"/>
                        </a:rPr>
                        <a:t>The </a:t>
                      </a:r>
                      <a:r>
                        <a:rPr lang="en-US" sz="1400" dirty="0">
                          <a:solidFill>
                            <a:srgbClr val="000099"/>
                          </a:solidFill>
                          <a:latin typeface="Lucida Calligraphy" pitchFamily="66" charset="0"/>
                          <a:ea typeface="Times New Roman"/>
                          <a:cs typeface="Times New Roman"/>
                        </a:rPr>
                        <a:t>appropriate number of units is cancelled out of the Policyholder’s Fund Value.</a:t>
                      </a: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This charge shall not be deducted after death of the Life Assured.</a:t>
                      </a: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Depends on </a:t>
                      </a:r>
                      <a:r>
                        <a:rPr lang="en-US" sz="1400" baseline="0" dirty="0" smtClean="0">
                          <a:solidFill>
                            <a:srgbClr val="000099"/>
                          </a:solidFill>
                          <a:latin typeface="Lucida Calligraphy" pitchFamily="66" charset="0"/>
                          <a:ea typeface="Times New Roman"/>
                          <a:cs typeface="Times New Roman"/>
                        </a:rPr>
                        <a:t> ty</a:t>
                      </a:r>
                      <a:r>
                        <a:rPr lang="en-US" sz="1400" dirty="0" smtClean="0">
                          <a:solidFill>
                            <a:srgbClr val="000099"/>
                          </a:solidFill>
                          <a:latin typeface="Lucida Calligraphy" pitchFamily="66" charset="0"/>
                          <a:ea typeface="Times New Roman"/>
                          <a:cs typeface="Times New Roman"/>
                        </a:rPr>
                        <a:t>pe </a:t>
                      </a:r>
                      <a:r>
                        <a:rPr lang="en-US" sz="1400" dirty="0">
                          <a:solidFill>
                            <a:srgbClr val="000099"/>
                          </a:solidFill>
                          <a:latin typeface="Lucida Calligraphy" pitchFamily="66" charset="0"/>
                          <a:ea typeface="Times New Roman"/>
                          <a:cs typeface="Times New Roman"/>
                        </a:rPr>
                        <a:t>of Fund and are deductible on date of computation of NAV </a:t>
                      </a:r>
                    </a:p>
                    <a:p>
                      <a:pPr marL="0" marR="0">
                        <a:lnSpc>
                          <a:spcPct val="115000"/>
                        </a:lnSpc>
                        <a:spcBef>
                          <a:spcPts val="0"/>
                        </a:spcBef>
                        <a:spcAft>
                          <a:spcPts val="0"/>
                        </a:spcAft>
                      </a:pPr>
                      <a:r>
                        <a:rPr lang="en-US" sz="1400" dirty="0">
                          <a:solidFill>
                            <a:srgbClr val="000099"/>
                          </a:solidFill>
                          <a:latin typeface="Lucida Calligraphy" pitchFamily="66" charset="0"/>
                          <a:ea typeface="Times New Roman"/>
                          <a:cs typeface="Times New Roman"/>
                        </a:rPr>
                        <a:t>This Charge is not applicable to a discontinued policy.</a:t>
                      </a:r>
                    </a:p>
                  </a:txBody>
                  <a:tcPr marL="47354" marR="473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bl>
          </a:graphicData>
        </a:graphic>
      </p:graphicFrame>
      <p:sp>
        <p:nvSpPr>
          <p:cNvPr id="25602" name="Title 6"/>
          <p:cNvSpPr>
            <a:spLocks noGrp="1"/>
          </p:cNvSpPr>
          <p:nvPr>
            <p:ph type="title"/>
          </p:nvPr>
        </p:nvSpPr>
        <p:spPr>
          <a:xfrm>
            <a:off x="0" y="0"/>
            <a:ext cx="7391400" cy="584200"/>
          </a:xfrm>
          <a:solidFill>
            <a:srgbClr val="000099"/>
          </a:solidFill>
        </p:spPr>
        <p:txBody>
          <a:bodyPr wrap="square">
            <a:spAutoFit/>
          </a:bodyPr>
          <a:lstStyle/>
          <a:p>
            <a:r>
              <a:rPr lang="en-US" sz="3200" b="1" smtClean="0">
                <a:solidFill>
                  <a:srgbClr val="996600"/>
                </a:solidFill>
                <a:latin typeface="Lucida Calligraphy" pitchFamily="66" charset="0"/>
              </a:rPr>
              <a:t>Flexi Plus  -  Charges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Placeholder 5"/>
          <p:cNvGraphicFramePr>
            <a:graphicFrameLocks noGrp="1"/>
          </p:cNvGraphicFramePr>
          <p:nvPr>
            <p:ph type="tbl" idx="1"/>
          </p:nvPr>
        </p:nvGraphicFramePr>
        <p:xfrm>
          <a:off x="228600" y="1981200"/>
          <a:ext cx="8762999" cy="4572000"/>
        </p:xfrm>
        <a:graphic>
          <a:graphicData uri="http://schemas.openxmlformats.org/drawingml/2006/table">
            <a:tbl>
              <a:tblPr/>
              <a:tblGrid>
                <a:gridCol w="1408339"/>
                <a:gridCol w="3150233"/>
                <a:gridCol w="2131039"/>
                <a:gridCol w="2073388"/>
              </a:tblGrid>
              <a:tr h="1273265">
                <a:tc>
                  <a:txBody>
                    <a:bodyPr/>
                    <a:lstStyle/>
                    <a:p>
                      <a:pPr marL="0" marR="0" algn="ctr">
                        <a:lnSpc>
                          <a:spcPct val="115000"/>
                        </a:lnSpc>
                        <a:spcBef>
                          <a:spcPts val="0"/>
                        </a:spcBef>
                        <a:spcAft>
                          <a:spcPts val="0"/>
                        </a:spcAft>
                      </a:pPr>
                      <a:r>
                        <a:rPr lang="en-US" sz="1600" b="1" dirty="0" smtClean="0">
                          <a:solidFill>
                            <a:srgbClr val="000099"/>
                          </a:solidFill>
                          <a:latin typeface="Lucida Calligraphy" pitchFamily="66" charset="0"/>
                          <a:ea typeface="Times New Roman"/>
                          <a:cs typeface="Times New Roman"/>
                        </a:rPr>
                        <a:t>Charge</a:t>
                      </a:r>
                      <a:endParaRPr lang="en-US" sz="1600" dirty="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rgbClr val="000099"/>
                          </a:solidFill>
                          <a:latin typeface="Lucida Calligraphy" pitchFamily="66" charset="0"/>
                          <a:ea typeface="Times New Roman"/>
                          <a:cs typeface="Times New Roman"/>
                        </a:rPr>
                        <a:t>Switching</a:t>
                      </a:r>
                      <a:endParaRPr lang="en-US" sz="1600" dirty="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rgbClr val="000099"/>
                          </a:solidFill>
                          <a:latin typeface="Lucida Calligraphy" pitchFamily="66" charset="0"/>
                          <a:ea typeface="Times New Roman"/>
                          <a:cs typeface="Times New Roman"/>
                        </a:rPr>
                        <a:t>Miscellaneous charge</a:t>
                      </a:r>
                      <a:endParaRPr lang="en-US" sz="1600" dirty="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rgbClr val="000099"/>
                          </a:solidFill>
                          <a:latin typeface="Lucida Calligraphy" pitchFamily="66" charset="0"/>
                          <a:ea typeface="Times New Roman"/>
                          <a:cs typeface="Times New Roman"/>
                        </a:rPr>
                        <a:t>Discontinuance</a:t>
                      </a:r>
                      <a:endParaRPr lang="en-US" sz="1600" dirty="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7506">
                <a:tc>
                  <a:txBody>
                    <a:bodyPr/>
                    <a:lstStyle/>
                    <a:p>
                      <a:pPr marL="0" marR="0">
                        <a:lnSpc>
                          <a:spcPct val="115000"/>
                        </a:lnSpc>
                        <a:spcBef>
                          <a:spcPts val="0"/>
                        </a:spcBef>
                        <a:spcAft>
                          <a:spcPts val="0"/>
                        </a:spcAft>
                      </a:pPr>
                      <a:r>
                        <a:rPr lang="en-US" sz="1600" b="1" dirty="0">
                          <a:solidFill>
                            <a:srgbClr val="000099"/>
                          </a:solidFill>
                          <a:latin typeface="Lucida Calligraphy" pitchFamily="66" charset="0"/>
                          <a:ea typeface="Times New Roman"/>
                          <a:cs typeface="Times New Roman"/>
                        </a:rPr>
                        <a:t>When</a:t>
                      </a:r>
                      <a:endParaRPr lang="en-US" sz="1600" dirty="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99"/>
                          </a:solidFill>
                          <a:latin typeface="Lucida Calligraphy" pitchFamily="66" charset="0"/>
                          <a:ea typeface="Times New Roman"/>
                          <a:cs typeface="Times New Roman"/>
                        </a:rPr>
                        <a:t>When  switches exceed the 4 free switches in a given </a:t>
                      </a:r>
                      <a:r>
                        <a:rPr lang="en-US" sz="1600" dirty="0" smtClean="0">
                          <a:solidFill>
                            <a:srgbClr val="000099"/>
                          </a:solidFill>
                          <a:latin typeface="Lucida Calligraphy" pitchFamily="66" charset="0"/>
                          <a:ea typeface="Times New Roman"/>
                          <a:cs typeface="Times New Roman"/>
                        </a:rPr>
                        <a:t>policy </a:t>
                      </a:r>
                      <a:r>
                        <a:rPr lang="en-US" sz="1600" dirty="0">
                          <a:solidFill>
                            <a:srgbClr val="000099"/>
                          </a:solidFill>
                          <a:latin typeface="Lucida Calligraphy" pitchFamily="66" charset="0"/>
                          <a:ea typeface="Times New Roman"/>
                          <a:cs typeface="Times New Roman"/>
                        </a:rPr>
                        <a:t>year.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99"/>
                          </a:solidFill>
                          <a:latin typeface="Lucida Calligraphy" pitchFamily="66" charset="0"/>
                          <a:ea typeface="Times New Roman"/>
                          <a:cs typeface="Times New Roman"/>
                        </a:rPr>
                        <a:t>An alteration within the contract at the request of the policyholder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99"/>
                          </a:solidFill>
                          <a:latin typeface="Lucida Calligraphy" pitchFamily="66" charset="0"/>
                          <a:ea typeface="Times New Roman"/>
                          <a:cs typeface="Times New Roman"/>
                        </a:rPr>
                        <a:t>On discontinuance of the policy before 5 policy years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1229">
                <a:tc>
                  <a:txBody>
                    <a:bodyPr/>
                    <a:lstStyle/>
                    <a:p>
                      <a:pPr marL="0" marR="0">
                        <a:lnSpc>
                          <a:spcPct val="115000"/>
                        </a:lnSpc>
                        <a:spcBef>
                          <a:spcPts val="0"/>
                        </a:spcBef>
                        <a:spcAft>
                          <a:spcPts val="0"/>
                        </a:spcAft>
                      </a:pPr>
                      <a:r>
                        <a:rPr lang="en-US" sz="1600" b="1" dirty="0">
                          <a:solidFill>
                            <a:srgbClr val="000099"/>
                          </a:solidFill>
                          <a:latin typeface="Lucida Calligraphy" pitchFamily="66" charset="0"/>
                          <a:ea typeface="Times New Roman"/>
                          <a:cs typeface="Times New Roman"/>
                        </a:rPr>
                        <a:t>How much</a:t>
                      </a:r>
                      <a:endParaRPr lang="en-US" sz="1600" dirty="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99"/>
                          </a:solidFill>
                          <a:latin typeface="Lucida Calligraphy" pitchFamily="66" charset="0"/>
                          <a:ea typeface="Times New Roman"/>
                          <a:cs typeface="Times New Roman"/>
                        </a:rPr>
                        <a:t>Rs.100/-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99"/>
                          </a:solidFill>
                          <a:latin typeface="Lucida Calligraphy" pitchFamily="66" charset="0"/>
                          <a:ea typeface="Times New Roman"/>
                          <a:cs typeface="Times New Roman"/>
                        </a:rPr>
                        <a:t>Rs.50/-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solidFill>
                            <a:srgbClr val="000099"/>
                          </a:solidFill>
                          <a:latin typeface="Lucida Calligraphy" pitchFamily="66" charset="0"/>
                          <a:ea typeface="Times New Roman"/>
                          <a:cs typeface="Times New Roman"/>
                        </a:rPr>
                        <a:t>Depends on the policy year of discontinuance and  premium amount</a:t>
                      </a:r>
                      <a:endParaRPr lang="en-US" sz="1600" dirty="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6647" name="Rectangle 1"/>
          <p:cNvSpPr>
            <a:spLocks noChangeArrowheads="1"/>
          </p:cNvSpPr>
          <p:nvPr/>
        </p:nvSpPr>
        <p:spPr bwMode="auto">
          <a:xfrm>
            <a:off x="304800" y="1295400"/>
            <a:ext cx="8610600" cy="400050"/>
          </a:xfrm>
          <a:prstGeom prst="rect">
            <a:avLst/>
          </a:prstGeom>
          <a:noFill/>
          <a:ln w="9525">
            <a:noFill/>
            <a:miter lim="800000"/>
            <a:headEnd/>
            <a:tailEnd/>
          </a:ln>
        </p:spPr>
        <p:txBody>
          <a:bodyPr anchor="ctr">
            <a:spAutoFit/>
          </a:bodyPr>
          <a:lstStyle/>
          <a:p>
            <a:r>
              <a:rPr lang="en-US" sz="2000" dirty="0">
                <a:solidFill>
                  <a:srgbClr val="000099"/>
                </a:solidFill>
                <a:latin typeface="Lucida Calligraphy" pitchFamily="66" charset="0"/>
                <a:cs typeface="Times New Roman" pitchFamily="18" charset="0"/>
              </a:rPr>
              <a:t>Applicable in event of changes effected by the policyholder</a:t>
            </a:r>
            <a:r>
              <a:rPr lang="en-US" sz="2000" dirty="0">
                <a:latin typeface="Times New Roman" pitchFamily="18" charset="0"/>
                <a:cs typeface="Times New Roman" pitchFamily="18" charset="0"/>
              </a:rPr>
              <a:t>:</a:t>
            </a:r>
            <a:endParaRPr lang="en-US" sz="3600" dirty="0"/>
          </a:p>
        </p:txBody>
      </p:sp>
      <p:sp>
        <p:nvSpPr>
          <p:cNvPr id="26648" name="TextBox 8"/>
          <p:cNvSpPr txBox="1">
            <a:spLocks noChangeArrowheads="1"/>
          </p:cNvSpPr>
          <p:nvPr/>
        </p:nvSpPr>
        <p:spPr bwMode="auto">
          <a:xfrm>
            <a:off x="0" y="0"/>
            <a:ext cx="7391400" cy="584775"/>
          </a:xfrm>
          <a:prstGeom prst="rect">
            <a:avLst/>
          </a:prstGeom>
          <a:solidFill>
            <a:srgbClr val="000099"/>
          </a:solidFill>
          <a:ln w="9525">
            <a:noFill/>
            <a:miter lim="800000"/>
            <a:headEnd/>
            <a:tailEnd/>
          </a:ln>
        </p:spPr>
        <p:txBody>
          <a:bodyPr wrap="square">
            <a:spAutoFit/>
          </a:bodyPr>
          <a:lstStyle/>
          <a:p>
            <a:r>
              <a:rPr lang="en-US" sz="3200" b="1" dirty="0">
                <a:solidFill>
                  <a:srgbClr val="996600"/>
                </a:solidFill>
                <a:latin typeface="Lucida Calligraphy" pitchFamily="66" charset="0"/>
              </a:rPr>
              <a:t>Flexi Plus  -   Other Charges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3"/>
          <p:cNvSpPr txBox="1">
            <a:spLocks noChangeArrowheads="1"/>
          </p:cNvSpPr>
          <p:nvPr/>
        </p:nvSpPr>
        <p:spPr bwMode="auto">
          <a:xfrm>
            <a:off x="228600" y="990600"/>
            <a:ext cx="8763000" cy="4632037"/>
          </a:xfrm>
          <a:prstGeom prst="rect">
            <a:avLst/>
          </a:prstGeom>
          <a:noFill/>
          <a:ln w="9525">
            <a:noFill/>
            <a:miter lim="800000"/>
            <a:headEnd/>
            <a:tailEnd/>
          </a:ln>
        </p:spPr>
        <p:txBody>
          <a:bodyPr wrap="square">
            <a:spAutoFit/>
          </a:bodyPr>
          <a:lstStyle/>
          <a:p>
            <a:pPr>
              <a:lnSpc>
                <a:spcPct val="150000"/>
              </a:lnSpc>
              <a:buFont typeface="Wingdings" pitchFamily="2" charset="2"/>
              <a:buChar char="ü"/>
            </a:pPr>
            <a:r>
              <a:rPr lang="en-US" sz="2000" b="1" dirty="0">
                <a:solidFill>
                  <a:srgbClr val="000099"/>
                </a:solidFill>
                <a:latin typeface="Lucida Calligraphy" pitchFamily="66" charset="0"/>
              </a:rPr>
              <a:t>For parents who want to protect their child’s financial </a:t>
            </a:r>
            <a:r>
              <a:rPr lang="en-US" sz="2000" b="1" dirty="0" smtClean="0">
                <a:solidFill>
                  <a:srgbClr val="000099"/>
                </a:solidFill>
                <a:latin typeface="Lucida Calligraphy" pitchFamily="66" charset="0"/>
              </a:rPr>
              <a:t> need      </a:t>
            </a:r>
          </a:p>
          <a:p>
            <a:pPr>
              <a:lnSpc>
                <a:spcPct val="150000"/>
              </a:lnSpc>
            </a:pPr>
            <a:r>
              <a:rPr lang="en-US" sz="2000" b="1" dirty="0" smtClean="0">
                <a:solidFill>
                  <a:srgbClr val="000099"/>
                </a:solidFill>
                <a:latin typeface="Lucida Calligraphy" pitchFamily="66" charset="0"/>
              </a:rPr>
              <a:t>                                                                   for </a:t>
            </a:r>
            <a:r>
              <a:rPr lang="en-US" sz="2000" b="1" dirty="0">
                <a:solidFill>
                  <a:srgbClr val="000099"/>
                </a:solidFill>
                <a:latin typeface="Lucida Calligraphy" pitchFamily="66" charset="0"/>
              </a:rPr>
              <a:t>a good </a:t>
            </a:r>
            <a:r>
              <a:rPr lang="en-US" sz="2000" b="1" dirty="0" smtClean="0">
                <a:solidFill>
                  <a:srgbClr val="000099"/>
                </a:solidFill>
                <a:latin typeface="Lucida Calligraphy" pitchFamily="66" charset="0"/>
              </a:rPr>
              <a:t>education.</a:t>
            </a:r>
          </a:p>
          <a:p>
            <a:pPr>
              <a:lnSpc>
                <a:spcPct val="150000"/>
              </a:lnSpc>
            </a:pPr>
            <a:endParaRPr lang="en-US" sz="1200" b="1" dirty="0" smtClean="0">
              <a:solidFill>
                <a:srgbClr val="000099"/>
              </a:solidFill>
              <a:latin typeface="Lucida Calligraphy" pitchFamily="66" charset="0"/>
            </a:endParaRPr>
          </a:p>
          <a:p>
            <a:pPr>
              <a:lnSpc>
                <a:spcPct val="200000"/>
              </a:lnSpc>
              <a:buFont typeface="Wingdings" pitchFamily="2" charset="2"/>
              <a:buChar char="ü"/>
            </a:pPr>
            <a:r>
              <a:rPr lang="en-US" sz="2000" b="1" dirty="0" smtClean="0">
                <a:solidFill>
                  <a:srgbClr val="000099"/>
                </a:solidFill>
                <a:latin typeface="Lucida Calligraphy" pitchFamily="66" charset="0"/>
              </a:rPr>
              <a:t>For </a:t>
            </a:r>
            <a:r>
              <a:rPr lang="en-US" sz="2000" b="1" dirty="0">
                <a:solidFill>
                  <a:srgbClr val="000099"/>
                </a:solidFill>
                <a:latin typeface="Lucida Calligraphy" pitchFamily="66" charset="0"/>
              </a:rPr>
              <a:t>the financially prudent who have planned </a:t>
            </a:r>
            <a:endParaRPr lang="en-US" sz="2000" b="1" dirty="0" smtClean="0">
              <a:solidFill>
                <a:srgbClr val="000099"/>
              </a:solidFill>
              <a:latin typeface="Lucida Calligraphy" pitchFamily="66" charset="0"/>
            </a:endParaRPr>
          </a:p>
          <a:p>
            <a:pPr>
              <a:lnSpc>
                <a:spcPct val="200000"/>
              </a:lnSpc>
            </a:pPr>
            <a:r>
              <a:rPr lang="en-US" sz="2000" b="1" dirty="0" smtClean="0">
                <a:solidFill>
                  <a:srgbClr val="000099"/>
                </a:solidFill>
                <a:latin typeface="Lucida Calligraphy" pitchFamily="66" charset="0"/>
              </a:rPr>
              <a:t>                             commitments </a:t>
            </a:r>
            <a:r>
              <a:rPr lang="en-US" sz="2000" b="1" dirty="0">
                <a:solidFill>
                  <a:srgbClr val="000099"/>
                </a:solidFill>
                <a:latin typeface="Lucida Calligraphy" pitchFamily="66" charset="0"/>
              </a:rPr>
              <a:t>to meet at the end of the </a:t>
            </a:r>
            <a:r>
              <a:rPr lang="en-US" sz="2000" b="1" dirty="0" smtClean="0">
                <a:solidFill>
                  <a:srgbClr val="000099"/>
                </a:solidFill>
                <a:latin typeface="Lucida Calligraphy" pitchFamily="66" charset="0"/>
              </a:rPr>
              <a:t>term.</a:t>
            </a:r>
          </a:p>
          <a:p>
            <a:pPr>
              <a:lnSpc>
                <a:spcPct val="200000"/>
              </a:lnSpc>
            </a:pPr>
            <a:endParaRPr lang="en-US" sz="1600" b="1" dirty="0">
              <a:solidFill>
                <a:srgbClr val="000099"/>
              </a:solidFill>
              <a:latin typeface="Lucida Calligraphy" pitchFamily="66" charset="0"/>
            </a:endParaRPr>
          </a:p>
          <a:p>
            <a:pPr>
              <a:lnSpc>
                <a:spcPct val="200000"/>
              </a:lnSpc>
              <a:buFont typeface="Wingdings" pitchFamily="2" charset="2"/>
              <a:buChar char="ü"/>
            </a:pPr>
            <a:r>
              <a:rPr lang="en-US" sz="2000" b="1" dirty="0">
                <a:solidFill>
                  <a:srgbClr val="000099"/>
                </a:solidFill>
                <a:latin typeface="Lucida Calligraphy" pitchFamily="66" charset="0"/>
              </a:rPr>
              <a:t>For those who wish to save regularly for the future and reap </a:t>
            </a:r>
            <a:endParaRPr lang="en-US" sz="2000" b="1" dirty="0" smtClean="0">
              <a:solidFill>
                <a:srgbClr val="000099"/>
              </a:solidFill>
              <a:latin typeface="Lucida Calligraphy" pitchFamily="66" charset="0"/>
            </a:endParaRPr>
          </a:p>
          <a:p>
            <a:pPr>
              <a:lnSpc>
                <a:spcPct val="200000"/>
              </a:lnSpc>
            </a:pPr>
            <a:r>
              <a:rPr lang="en-US" sz="2000" b="1" dirty="0" smtClean="0">
                <a:solidFill>
                  <a:srgbClr val="000099"/>
                </a:solidFill>
                <a:latin typeface="Lucida Calligraphy" pitchFamily="66" charset="0"/>
              </a:rPr>
              <a:t>                                                              the </a:t>
            </a:r>
            <a:r>
              <a:rPr lang="en-US" sz="2000" b="1" dirty="0">
                <a:solidFill>
                  <a:srgbClr val="000099"/>
                </a:solidFill>
                <a:latin typeface="Lucida Calligraphy" pitchFamily="66" charset="0"/>
              </a:rPr>
              <a:t>benefits at maturity. </a:t>
            </a:r>
          </a:p>
          <a:p>
            <a:endParaRPr lang="en-US" dirty="0"/>
          </a:p>
        </p:txBody>
      </p:sp>
      <p:sp>
        <p:nvSpPr>
          <p:cNvPr id="6" name="TextBox 5"/>
          <p:cNvSpPr txBox="1"/>
          <p:nvPr/>
        </p:nvSpPr>
        <p:spPr>
          <a:xfrm>
            <a:off x="-152400" y="5562600"/>
            <a:ext cx="9601200" cy="523220"/>
          </a:xfrm>
          <a:prstGeom prst="rect">
            <a:avLst/>
          </a:prstGeom>
          <a:noFill/>
        </p:spPr>
        <p:txBody>
          <a:bodyPr wrap="square">
            <a:spAutoFit/>
            <a:scene3d>
              <a:camera prst="orthographicFront">
                <a:rot lat="0" lon="0" rev="300000"/>
              </a:camera>
              <a:lightRig rig="threePt" dir="t"/>
            </a:scene3d>
          </a:bodyPr>
          <a:lstStyle/>
          <a:p>
            <a:pPr fontAlgn="auto">
              <a:spcBef>
                <a:spcPts val="0"/>
              </a:spcBef>
              <a:spcAft>
                <a:spcPts val="0"/>
              </a:spcAft>
              <a:defRPr/>
            </a:pPr>
            <a:r>
              <a:rPr lang="en-US" sz="2800" dirty="0">
                <a:ln>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a:solidFill>
                  <a:srgbClr val="660066"/>
                </a:solidFill>
                <a:latin typeface="Lucida Calligraphy" pitchFamily="66" charset="0"/>
                <a:cs typeface="+mn-cs"/>
              </a:rPr>
              <a:t>Flexi Plus –The Plan That Gives You </a:t>
            </a:r>
            <a:r>
              <a:rPr lang="en-US" sz="2800" dirty="0" smtClean="0">
                <a:ln>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a:solidFill>
                  <a:srgbClr val="660066"/>
                </a:solidFill>
                <a:latin typeface="Lucida Calligraphy" pitchFamily="66" charset="0"/>
                <a:cs typeface="+mn-cs"/>
              </a:rPr>
              <a:t>Confidence</a:t>
            </a:r>
            <a:r>
              <a:rPr lang="en-US" sz="2800" baseline="30000" dirty="0" smtClean="0">
                <a:ln>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a:solidFill>
                  <a:srgbClr val="660066"/>
                </a:solidFill>
                <a:latin typeface="Lucida Calligraphy" pitchFamily="66" charset="0"/>
                <a:cs typeface="+mn-cs"/>
              </a:rPr>
              <a:t>+</a:t>
            </a:r>
          </a:p>
        </p:txBody>
      </p:sp>
      <p:sp>
        <p:nvSpPr>
          <p:cNvPr id="27651" name="TextBox 8"/>
          <p:cNvSpPr txBox="1">
            <a:spLocks noChangeArrowheads="1"/>
          </p:cNvSpPr>
          <p:nvPr/>
        </p:nvSpPr>
        <p:spPr bwMode="auto">
          <a:xfrm>
            <a:off x="0" y="0"/>
            <a:ext cx="7391400" cy="707886"/>
          </a:xfrm>
          <a:prstGeom prst="rect">
            <a:avLst/>
          </a:prstGeom>
          <a:solidFill>
            <a:srgbClr val="000099"/>
          </a:solidFill>
          <a:ln w="9525">
            <a:noFill/>
            <a:miter lim="800000"/>
            <a:headEnd/>
            <a:tailEnd/>
          </a:ln>
        </p:spPr>
        <p:txBody>
          <a:bodyPr wrap="square">
            <a:spAutoFit/>
          </a:bodyPr>
          <a:lstStyle/>
          <a:p>
            <a:r>
              <a:rPr lang="en-US" sz="4000" b="1" dirty="0">
                <a:solidFill>
                  <a:srgbClr val="996600"/>
                </a:solidFill>
                <a:latin typeface="Lucida Calligraphy" pitchFamily="66" charset="0"/>
              </a:rPr>
              <a:t>Flexi Plus  -   Highlights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2"/>
          <p:cNvSpPr txBox="1">
            <a:spLocks noChangeArrowheads="1"/>
          </p:cNvSpPr>
          <p:nvPr/>
        </p:nvSpPr>
        <p:spPr bwMode="auto">
          <a:xfrm>
            <a:off x="0" y="228600"/>
            <a:ext cx="7391400" cy="708025"/>
          </a:xfrm>
          <a:prstGeom prst="rect">
            <a:avLst/>
          </a:prstGeom>
          <a:solidFill>
            <a:srgbClr val="000099"/>
          </a:solidFill>
          <a:ln w="9525">
            <a:noFill/>
            <a:miter lim="800000"/>
            <a:headEnd/>
            <a:tailEnd/>
          </a:ln>
        </p:spPr>
        <p:txBody>
          <a:bodyPr>
            <a:spAutoFit/>
          </a:bodyPr>
          <a:lstStyle/>
          <a:p>
            <a:r>
              <a:rPr lang="en-US" sz="4000" b="1">
                <a:solidFill>
                  <a:srgbClr val="996600"/>
                </a:solidFill>
                <a:latin typeface="Lucida Calligraphy" pitchFamily="66" charset="0"/>
              </a:rPr>
              <a:t>Flexi Plus  -   Highlights</a:t>
            </a:r>
          </a:p>
        </p:txBody>
      </p:sp>
      <p:sp>
        <p:nvSpPr>
          <p:cNvPr id="17410" name="TextBox 3"/>
          <p:cNvSpPr txBox="1">
            <a:spLocks noChangeArrowheads="1"/>
          </p:cNvSpPr>
          <p:nvPr/>
        </p:nvSpPr>
        <p:spPr bwMode="auto">
          <a:xfrm>
            <a:off x="0" y="949325"/>
            <a:ext cx="9144000" cy="5200650"/>
          </a:xfrm>
          <a:prstGeom prst="rect">
            <a:avLst/>
          </a:prstGeom>
          <a:noFill/>
          <a:ln w="9525">
            <a:noFill/>
            <a:miter lim="800000"/>
            <a:headEnd/>
            <a:tailEnd/>
          </a:ln>
        </p:spPr>
        <p:txBody>
          <a:bodyPr>
            <a:spAutoFit/>
          </a:bodyPr>
          <a:lstStyle/>
          <a:p>
            <a:endParaRPr lang="en-US" sz="2400" b="1" dirty="0">
              <a:solidFill>
                <a:srgbClr val="006600"/>
              </a:solidFill>
              <a:latin typeface="Lucida Calligraphy" pitchFamily="66" charset="0"/>
            </a:endParaRPr>
          </a:p>
          <a:p>
            <a:r>
              <a:rPr lang="en-US" sz="2800" b="1" dirty="0">
                <a:solidFill>
                  <a:srgbClr val="000099"/>
                </a:solidFill>
                <a:latin typeface="Lucida Calligraphy" pitchFamily="66" charset="0"/>
              </a:rPr>
              <a:t>Life Insurance Protection </a:t>
            </a:r>
          </a:p>
          <a:p>
            <a:r>
              <a:rPr lang="en-US" sz="2800" dirty="0">
                <a:solidFill>
                  <a:srgbClr val="000099"/>
                </a:solidFill>
                <a:latin typeface="Lucida Calligraphy" pitchFamily="66" charset="0"/>
              </a:rPr>
              <a:t>                 Payment of Sum Assured on death </a:t>
            </a:r>
          </a:p>
          <a:p>
            <a:endParaRPr lang="en-US" sz="2800" dirty="0">
              <a:solidFill>
                <a:srgbClr val="000099"/>
              </a:solidFill>
              <a:latin typeface="Lucida Calligraphy" pitchFamily="66" charset="0"/>
            </a:endParaRPr>
          </a:p>
          <a:p>
            <a:r>
              <a:rPr lang="en-US" sz="2800" b="1" dirty="0">
                <a:solidFill>
                  <a:srgbClr val="000099"/>
                </a:solidFill>
                <a:latin typeface="Lucida Calligraphy" pitchFamily="66" charset="0"/>
              </a:rPr>
              <a:t>Financial protection </a:t>
            </a:r>
          </a:p>
          <a:p>
            <a:r>
              <a:rPr lang="en-US" sz="2800" dirty="0">
                <a:solidFill>
                  <a:srgbClr val="000099"/>
                </a:solidFill>
                <a:latin typeface="Lucida Calligraphy" pitchFamily="66" charset="0"/>
              </a:rPr>
              <a:t>              Payment of Fund Value on Maturity</a:t>
            </a:r>
          </a:p>
          <a:p>
            <a:endParaRPr lang="en-US" sz="2800" b="1" dirty="0">
              <a:solidFill>
                <a:srgbClr val="000099"/>
              </a:solidFill>
              <a:latin typeface="Lucida Calligraphy" pitchFamily="66" charset="0"/>
            </a:endParaRPr>
          </a:p>
          <a:p>
            <a:r>
              <a:rPr lang="en-US" sz="2800" b="1" dirty="0">
                <a:solidFill>
                  <a:srgbClr val="000099"/>
                </a:solidFill>
                <a:latin typeface="Lucida Calligraphy" pitchFamily="66" charset="0"/>
              </a:rPr>
              <a:t>Liquidity Advantage –</a:t>
            </a:r>
          </a:p>
          <a:p>
            <a:r>
              <a:rPr lang="en-US" sz="2800" dirty="0">
                <a:solidFill>
                  <a:srgbClr val="000099"/>
                </a:solidFill>
                <a:latin typeface="Lucida Calligraphy" pitchFamily="66" charset="0"/>
              </a:rPr>
              <a:t>         Partial Withdrawal allowed after 5 yrs</a:t>
            </a:r>
          </a:p>
          <a:p>
            <a:endParaRPr lang="en-US" sz="2800" b="1" dirty="0">
              <a:solidFill>
                <a:srgbClr val="000099"/>
              </a:solidFill>
              <a:latin typeface="Lucida Calligraphy" pitchFamily="66" charset="0"/>
            </a:endParaRPr>
          </a:p>
          <a:p>
            <a:r>
              <a:rPr lang="en-US" sz="2800" b="1" dirty="0">
                <a:solidFill>
                  <a:srgbClr val="000099"/>
                </a:solidFill>
                <a:latin typeface="Lucida Calligraphy" pitchFamily="66" charset="0"/>
              </a:rPr>
              <a:t>Stock Market Advantage –</a:t>
            </a:r>
          </a:p>
          <a:p>
            <a:r>
              <a:rPr lang="en-US" sz="2800" dirty="0">
                <a:solidFill>
                  <a:srgbClr val="000099"/>
                </a:solidFill>
                <a:latin typeface="Lucida Calligraphy" pitchFamily="66" charset="0"/>
              </a:rPr>
              <a:t>                                     Market linked Returns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Box 1"/>
          <p:cNvSpPr txBox="1">
            <a:spLocks noChangeArrowheads="1"/>
          </p:cNvSpPr>
          <p:nvPr/>
        </p:nvSpPr>
        <p:spPr bwMode="auto">
          <a:xfrm>
            <a:off x="228600" y="990600"/>
            <a:ext cx="8763000" cy="5655394"/>
          </a:xfrm>
          <a:prstGeom prst="rect">
            <a:avLst/>
          </a:prstGeom>
          <a:noFill/>
          <a:ln w="9525">
            <a:noFill/>
            <a:miter lim="800000"/>
            <a:headEnd/>
            <a:tailEnd/>
          </a:ln>
        </p:spPr>
        <p:txBody>
          <a:bodyPr wrap="square">
            <a:spAutoFit/>
          </a:bodyPr>
          <a:lstStyle/>
          <a:p>
            <a:pPr>
              <a:lnSpc>
                <a:spcPct val="150000"/>
              </a:lnSpc>
              <a:buFont typeface="Arial" charset="0"/>
              <a:buChar char="•"/>
            </a:pPr>
            <a:r>
              <a:rPr lang="en-US" sz="2800" b="1" dirty="0">
                <a:solidFill>
                  <a:srgbClr val="000099"/>
                </a:solidFill>
                <a:latin typeface="Lucida Calligraphy" pitchFamily="66" charset="0"/>
              </a:rPr>
              <a:t>Regular Premium ULIP </a:t>
            </a:r>
            <a:r>
              <a:rPr lang="en-US" sz="2800" b="1" dirty="0" smtClean="0">
                <a:solidFill>
                  <a:srgbClr val="000099"/>
                </a:solidFill>
                <a:latin typeface="Lucida Calligraphy" pitchFamily="66" charset="0"/>
              </a:rPr>
              <a:t>Plan</a:t>
            </a:r>
          </a:p>
          <a:p>
            <a:pPr>
              <a:lnSpc>
                <a:spcPct val="150000"/>
              </a:lnSpc>
            </a:pPr>
            <a:endParaRPr lang="en-US" sz="1100" b="1" dirty="0">
              <a:solidFill>
                <a:srgbClr val="000099"/>
              </a:solidFill>
              <a:latin typeface="Lucida Calligraphy" pitchFamily="66" charset="0"/>
            </a:endParaRPr>
          </a:p>
          <a:p>
            <a:pPr>
              <a:lnSpc>
                <a:spcPct val="150000"/>
              </a:lnSpc>
              <a:buFont typeface="Arial" charset="0"/>
              <a:buChar char="•"/>
            </a:pPr>
            <a:r>
              <a:rPr lang="en-US" sz="2800" b="1" dirty="0">
                <a:solidFill>
                  <a:srgbClr val="000099"/>
                </a:solidFill>
                <a:latin typeface="Lucida Calligraphy" pitchFamily="66" charset="0"/>
              </a:rPr>
              <a:t>Life Cover Protection for full Sum Assured</a:t>
            </a:r>
          </a:p>
          <a:p>
            <a:pPr>
              <a:lnSpc>
                <a:spcPct val="150000"/>
              </a:lnSpc>
            </a:pPr>
            <a:endParaRPr lang="en-US" sz="1100" b="1" dirty="0" smtClean="0">
              <a:solidFill>
                <a:srgbClr val="000099"/>
              </a:solidFill>
              <a:latin typeface="Lucida Calligraphy" pitchFamily="66" charset="0"/>
            </a:endParaRPr>
          </a:p>
          <a:p>
            <a:pPr>
              <a:lnSpc>
                <a:spcPct val="150000"/>
              </a:lnSpc>
              <a:buFont typeface="Arial" charset="0"/>
              <a:buChar char="•"/>
            </a:pPr>
            <a:r>
              <a:rPr lang="en-US" sz="2800" b="1" dirty="0" smtClean="0">
                <a:solidFill>
                  <a:srgbClr val="000099"/>
                </a:solidFill>
                <a:latin typeface="Lucida Calligraphy" pitchFamily="66" charset="0"/>
              </a:rPr>
              <a:t>Multiple </a:t>
            </a:r>
            <a:r>
              <a:rPr lang="en-US" sz="2800" b="1" dirty="0">
                <a:solidFill>
                  <a:srgbClr val="000099"/>
                </a:solidFill>
                <a:latin typeface="Lucida Calligraphy" pitchFamily="66" charset="0"/>
              </a:rPr>
              <a:t>Benefits in case of Death-</a:t>
            </a:r>
          </a:p>
          <a:p>
            <a:pPr lvl="2">
              <a:lnSpc>
                <a:spcPct val="150000"/>
              </a:lnSpc>
              <a:buFont typeface="Arial" charset="0"/>
              <a:buChar char="•"/>
            </a:pPr>
            <a:r>
              <a:rPr lang="en-US" sz="2400" b="1" dirty="0">
                <a:solidFill>
                  <a:srgbClr val="000099"/>
                </a:solidFill>
                <a:latin typeface="Lucida Calligraphy" pitchFamily="66" charset="0"/>
              </a:rPr>
              <a:t>Immediate payment of full Sum Assured </a:t>
            </a:r>
          </a:p>
          <a:p>
            <a:pPr lvl="2">
              <a:lnSpc>
                <a:spcPct val="150000"/>
              </a:lnSpc>
              <a:buFont typeface="Arial" charset="0"/>
              <a:buChar char="•"/>
            </a:pPr>
            <a:r>
              <a:rPr lang="en-US" sz="2400" b="1" dirty="0">
                <a:solidFill>
                  <a:srgbClr val="000099"/>
                </a:solidFill>
                <a:latin typeface="Lucida Calligraphy" pitchFamily="66" charset="0"/>
              </a:rPr>
              <a:t>All future premiums credited to the policy account (In units)</a:t>
            </a:r>
          </a:p>
          <a:p>
            <a:pPr lvl="2">
              <a:lnSpc>
                <a:spcPct val="150000"/>
              </a:lnSpc>
              <a:buFont typeface="Arial" charset="0"/>
              <a:buChar char="•"/>
            </a:pPr>
            <a:r>
              <a:rPr lang="en-US" sz="2400" b="1" dirty="0">
                <a:solidFill>
                  <a:srgbClr val="000099"/>
                </a:solidFill>
                <a:latin typeface="Lucida Calligraphy" pitchFamily="66" charset="0"/>
              </a:rPr>
              <a:t>Payment of Fund value on </a:t>
            </a:r>
            <a:r>
              <a:rPr lang="en-US" sz="2400" b="1" dirty="0" smtClean="0">
                <a:solidFill>
                  <a:srgbClr val="000099"/>
                </a:solidFill>
                <a:latin typeface="Lucida Calligraphy" pitchFamily="66" charset="0"/>
              </a:rPr>
              <a:t>Maturity</a:t>
            </a:r>
          </a:p>
          <a:p>
            <a:pPr lvl="2">
              <a:lnSpc>
                <a:spcPct val="150000"/>
              </a:lnSpc>
            </a:pPr>
            <a:endParaRPr lang="en-US" sz="1100" b="1" dirty="0">
              <a:solidFill>
                <a:srgbClr val="000099"/>
              </a:solidFill>
              <a:latin typeface="Lucida Calligraphy" pitchFamily="66" charset="0"/>
            </a:endParaRPr>
          </a:p>
          <a:p>
            <a:pPr>
              <a:lnSpc>
                <a:spcPct val="150000"/>
              </a:lnSpc>
              <a:buFont typeface="Arial" charset="0"/>
              <a:buChar char="•"/>
            </a:pPr>
            <a:r>
              <a:rPr lang="en-US" sz="2800" b="1" dirty="0">
                <a:solidFill>
                  <a:srgbClr val="000099"/>
                </a:solidFill>
                <a:latin typeface="Lucida Calligraphy" pitchFamily="66" charset="0"/>
              </a:rPr>
              <a:t>Maturity Benefit -Fund Value</a:t>
            </a:r>
            <a:endParaRPr lang="en-US" b="1" dirty="0">
              <a:solidFill>
                <a:srgbClr val="000099"/>
              </a:solidFill>
            </a:endParaRPr>
          </a:p>
        </p:txBody>
      </p:sp>
      <p:sp>
        <p:nvSpPr>
          <p:cNvPr id="18434" name="TextBox 3"/>
          <p:cNvSpPr txBox="1">
            <a:spLocks noChangeArrowheads="1"/>
          </p:cNvSpPr>
          <p:nvPr/>
        </p:nvSpPr>
        <p:spPr bwMode="auto">
          <a:xfrm>
            <a:off x="0" y="0"/>
            <a:ext cx="7391400" cy="708025"/>
          </a:xfrm>
          <a:prstGeom prst="rect">
            <a:avLst/>
          </a:prstGeom>
          <a:solidFill>
            <a:srgbClr val="000099"/>
          </a:solidFill>
          <a:ln w="9525">
            <a:noFill/>
            <a:miter lim="800000"/>
            <a:headEnd/>
            <a:tailEnd/>
          </a:ln>
        </p:spPr>
        <p:txBody>
          <a:bodyPr>
            <a:spAutoFit/>
          </a:bodyPr>
          <a:lstStyle/>
          <a:p>
            <a:r>
              <a:rPr lang="en-US" sz="4000" b="1" dirty="0">
                <a:solidFill>
                  <a:srgbClr val="996600"/>
                </a:solidFill>
                <a:latin typeface="Lucida Calligraphy" pitchFamily="66" charset="0"/>
              </a:rPr>
              <a:t>Flexi Plus  -   Features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1"/>
          <p:cNvSpPr txBox="1">
            <a:spLocks noChangeArrowheads="1"/>
          </p:cNvSpPr>
          <p:nvPr/>
        </p:nvSpPr>
        <p:spPr bwMode="auto">
          <a:xfrm>
            <a:off x="152400" y="990600"/>
            <a:ext cx="8763000" cy="5655394"/>
          </a:xfrm>
          <a:prstGeom prst="rect">
            <a:avLst/>
          </a:prstGeom>
          <a:noFill/>
          <a:ln w="9525">
            <a:noFill/>
            <a:miter lim="800000"/>
            <a:headEnd/>
            <a:tailEnd/>
          </a:ln>
        </p:spPr>
        <p:txBody>
          <a:bodyPr wrap="square">
            <a:spAutoFit/>
          </a:bodyPr>
          <a:lstStyle/>
          <a:p>
            <a:pPr algn="just">
              <a:lnSpc>
                <a:spcPct val="150000"/>
              </a:lnSpc>
              <a:buFont typeface="Arial" charset="0"/>
              <a:buChar char="•"/>
            </a:pPr>
            <a:r>
              <a:rPr lang="en-US" sz="2800" b="1" dirty="0">
                <a:solidFill>
                  <a:srgbClr val="000099"/>
                </a:solidFill>
                <a:latin typeface="Lucida Calligraphy" pitchFamily="66" charset="0"/>
              </a:rPr>
              <a:t>Maturity Benefits payable irrespective of survival of the Life Assured during the term</a:t>
            </a:r>
            <a:r>
              <a:rPr lang="en-US" sz="2800" b="1" dirty="0" smtClean="0">
                <a:solidFill>
                  <a:srgbClr val="000099"/>
                </a:solidFill>
                <a:latin typeface="Lucida Calligraphy" pitchFamily="66" charset="0"/>
              </a:rPr>
              <a:t>.</a:t>
            </a:r>
          </a:p>
          <a:p>
            <a:pPr algn="just">
              <a:lnSpc>
                <a:spcPct val="150000"/>
              </a:lnSpc>
            </a:pPr>
            <a:endParaRPr lang="en-US" sz="1200" b="1" dirty="0">
              <a:solidFill>
                <a:srgbClr val="000099"/>
              </a:solidFill>
              <a:latin typeface="Lucida Calligraphy" pitchFamily="66" charset="0"/>
            </a:endParaRPr>
          </a:p>
          <a:p>
            <a:pPr algn="just">
              <a:lnSpc>
                <a:spcPct val="150000"/>
              </a:lnSpc>
              <a:buFont typeface="Arial" charset="0"/>
              <a:buChar char="•"/>
            </a:pPr>
            <a:r>
              <a:rPr lang="en-US" sz="2800" b="1" dirty="0">
                <a:solidFill>
                  <a:srgbClr val="000099"/>
                </a:solidFill>
                <a:latin typeface="Lucida Calligraphy" pitchFamily="66" charset="0"/>
              </a:rPr>
              <a:t>Partial Withdrawal after 5 </a:t>
            </a:r>
            <a:r>
              <a:rPr lang="en-US" sz="2800" b="1" dirty="0" smtClean="0">
                <a:solidFill>
                  <a:srgbClr val="000099"/>
                </a:solidFill>
                <a:latin typeface="Lucida Calligraphy" pitchFamily="66" charset="0"/>
              </a:rPr>
              <a:t>years.</a:t>
            </a:r>
          </a:p>
          <a:p>
            <a:pPr algn="just">
              <a:lnSpc>
                <a:spcPct val="150000"/>
              </a:lnSpc>
            </a:pPr>
            <a:endParaRPr lang="en-US" sz="1100" b="1" dirty="0">
              <a:solidFill>
                <a:srgbClr val="000099"/>
              </a:solidFill>
              <a:latin typeface="Lucida Calligraphy" pitchFamily="66" charset="0"/>
            </a:endParaRPr>
          </a:p>
          <a:p>
            <a:pPr algn="just">
              <a:lnSpc>
                <a:spcPct val="150000"/>
              </a:lnSpc>
              <a:buFont typeface="Arial" charset="0"/>
              <a:buChar char="•"/>
            </a:pPr>
            <a:r>
              <a:rPr lang="en-US" sz="2800" b="1" dirty="0">
                <a:solidFill>
                  <a:srgbClr val="000099"/>
                </a:solidFill>
                <a:latin typeface="Lucida Calligraphy" pitchFamily="66" charset="0"/>
              </a:rPr>
              <a:t>Two funds to choose from -</a:t>
            </a:r>
          </a:p>
          <a:p>
            <a:pPr algn="just">
              <a:lnSpc>
                <a:spcPct val="150000"/>
              </a:lnSpc>
            </a:pPr>
            <a:r>
              <a:rPr lang="en-US" sz="2800" b="1" dirty="0">
                <a:solidFill>
                  <a:srgbClr val="000099"/>
                </a:solidFill>
                <a:latin typeface="Lucida Calligraphy" pitchFamily="66" charset="0"/>
              </a:rPr>
              <a:t>            </a:t>
            </a:r>
            <a:r>
              <a:rPr lang="en-US" sz="2800" b="1" dirty="0" smtClean="0">
                <a:solidFill>
                  <a:srgbClr val="000099"/>
                </a:solidFill>
                <a:latin typeface="Lucida Calligraphy" pitchFamily="66" charset="0"/>
              </a:rPr>
              <a:t>     </a:t>
            </a:r>
            <a:r>
              <a:rPr lang="en-US" sz="2800" b="1" dirty="0">
                <a:solidFill>
                  <a:srgbClr val="000099"/>
                </a:solidFill>
                <a:latin typeface="Lucida Calligraphy" pitchFamily="66" charset="0"/>
              </a:rPr>
              <a:t>‘Mixed Fund </a:t>
            </a:r>
            <a:r>
              <a:rPr lang="en-US" sz="2800" b="1" dirty="0" smtClean="0">
                <a:solidFill>
                  <a:srgbClr val="000099"/>
                </a:solidFill>
                <a:latin typeface="Lucida Calligraphy" pitchFamily="66" charset="0"/>
              </a:rPr>
              <a:t>‘  and   ‘</a:t>
            </a:r>
            <a:r>
              <a:rPr lang="en-US" sz="2800" b="1" dirty="0">
                <a:solidFill>
                  <a:srgbClr val="000099"/>
                </a:solidFill>
                <a:latin typeface="Lucida Calligraphy" pitchFamily="66" charset="0"/>
              </a:rPr>
              <a:t>Debt Fund</a:t>
            </a:r>
            <a:r>
              <a:rPr lang="en-US" sz="2800" b="1" dirty="0" smtClean="0">
                <a:solidFill>
                  <a:srgbClr val="000099"/>
                </a:solidFill>
                <a:latin typeface="Lucida Calligraphy" pitchFamily="66" charset="0"/>
              </a:rPr>
              <a:t>’.</a:t>
            </a:r>
          </a:p>
          <a:p>
            <a:pPr algn="just">
              <a:lnSpc>
                <a:spcPct val="150000"/>
              </a:lnSpc>
            </a:pPr>
            <a:endParaRPr lang="en-US" sz="1100" b="1" dirty="0">
              <a:solidFill>
                <a:srgbClr val="000099"/>
              </a:solidFill>
              <a:latin typeface="Lucida Calligraphy" pitchFamily="66" charset="0"/>
            </a:endParaRPr>
          </a:p>
          <a:p>
            <a:pPr algn="just">
              <a:lnSpc>
                <a:spcPct val="150000"/>
              </a:lnSpc>
              <a:buFont typeface="Arial" charset="0"/>
              <a:buChar char="•"/>
            </a:pPr>
            <a:r>
              <a:rPr lang="en-US" sz="2800" b="1" dirty="0">
                <a:solidFill>
                  <a:srgbClr val="000099"/>
                </a:solidFill>
                <a:latin typeface="Lucida Calligraphy" pitchFamily="66" charset="0"/>
              </a:rPr>
              <a:t>Four free switches during a policy year</a:t>
            </a:r>
            <a:r>
              <a:rPr lang="en-US" sz="2800" b="1" dirty="0" smtClean="0">
                <a:solidFill>
                  <a:srgbClr val="000099"/>
                </a:solidFill>
                <a:latin typeface="Lucida Calligraphy" pitchFamily="66" charset="0"/>
              </a:rPr>
              <a:t>.</a:t>
            </a:r>
          </a:p>
          <a:p>
            <a:pPr algn="just">
              <a:lnSpc>
                <a:spcPct val="150000"/>
              </a:lnSpc>
            </a:pPr>
            <a:endParaRPr lang="en-US" sz="1100" b="1" dirty="0">
              <a:solidFill>
                <a:srgbClr val="000099"/>
              </a:solidFill>
              <a:latin typeface="Lucida Calligraphy" pitchFamily="66" charset="0"/>
            </a:endParaRPr>
          </a:p>
          <a:p>
            <a:pPr algn="just">
              <a:lnSpc>
                <a:spcPct val="150000"/>
              </a:lnSpc>
              <a:buFont typeface="Arial" charset="0"/>
              <a:buChar char="•"/>
            </a:pPr>
            <a:r>
              <a:rPr lang="en-US" sz="2800" b="1" dirty="0">
                <a:solidFill>
                  <a:srgbClr val="000099"/>
                </a:solidFill>
                <a:latin typeface="Lucida Calligraphy" pitchFamily="66" charset="0"/>
              </a:rPr>
              <a:t>Sum Assured dependent on premium.</a:t>
            </a:r>
          </a:p>
        </p:txBody>
      </p:sp>
      <p:sp>
        <p:nvSpPr>
          <p:cNvPr id="19458" name="TextBox 4"/>
          <p:cNvSpPr txBox="1">
            <a:spLocks noChangeArrowheads="1"/>
          </p:cNvSpPr>
          <p:nvPr/>
        </p:nvSpPr>
        <p:spPr bwMode="auto">
          <a:xfrm>
            <a:off x="0" y="0"/>
            <a:ext cx="7391400" cy="708025"/>
          </a:xfrm>
          <a:prstGeom prst="rect">
            <a:avLst/>
          </a:prstGeom>
          <a:solidFill>
            <a:srgbClr val="000099"/>
          </a:solidFill>
          <a:ln w="9525">
            <a:noFill/>
            <a:miter lim="800000"/>
            <a:headEnd/>
            <a:tailEnd/>
          </a:ln>
        </p:spPr>
        <p:txBody>
          <a:bodyPr>
            <a:spAutoFit/>
          </a:bodyPr>
          <a:lstStyle/>
          <a:p>
            <a:r>
              <a:rPr lang="en-US" sz="4000" b="1" dirty="0">
                <a:solidFill>
                  <a:srgbClr val="996600"/>
                </a:solidFill>
                <a:latin typeface="Lucida Calligraphy" pitchFamily="66" charset="0"/>
              </a:rPr>
              <a:t>Flexi Plus  -   Features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4"/>
          <p:cNvSpPr>
            <a:spLocks noGrp="1"/>
          </p:cNvSpPr>
          <p:nvPr>
            <p:ph type="title"/>
          </p:nvPr>
        </p:nvSpPr>
        <p:spPr>
          <a:xfrm>
            <a:off x="0" y="0"/>
            <a:ext cx="7239000" cy="646113"/>
          </a:xfrm>
          <a:solidFill>
            <a:srgbClr val="000099"/>
          </a:solidFill>
        </p:spPr>
        <p:txBody>
          <a:bodyPr>
            <a:spAutoFit/>
          </a:bodyPr>
          <a:lstStyle/>
          <a:p>
            <a:r>
              <a:rPr lang="en-US" sz="3600" b="1" smtClean="0">
                <a:solidFill>
                  <a:srgbClr val="996600"/>
                </a:solidFill>
                <a:latin typeface="Lucida Calligraphy" pitchFamily="66" charset="0"/>
              </a:rPr>
              <a:t>Flexi Plus  -   </a:t>
            </a:r>
            <a:r>
              <a:rPr lang="en-US" sz="2400" b="1" smtClean="0">
                <a:solidFill>
                  <a:srgbClr val="996600"/>
                </a:solidFill>
                <a:latin typeface="Lucida Calligraphy" pitchFamily="66" charset="0"/>
              </a:rPr>
              <a:t>Eligibility Conditions</a:t>
            </a:r>
            <a:endParaRPr lang="en-US" sz="4000" b="1" smtClean="0">
              <a:solidFill>
                <a:srgbClr val="996600"/>
              </a:solidFill>
              <a:latin typeface="Lucida Calligraphy" pitchFamily="66" charset="0"/>
            </a:endParaRPr>
          </a:p>
        </p:txBody>
      </p:sp>
      <p:graphicFrame>
        <p:nvGraphicFramePr>
          <p:cNvPr id="20712" name="Group 232"/>
          <p:cNvGraphicFramePr>
            <a:graphicFrameLocks noGrp="1"/>
          </p:cNvGraphicFramePr>
          <p:nvPr/>
        </p:nvGraphicFramePr>
        <p:xfrm>
          <a:off x="152400" y="914400"/>
          <a:ext cx="8915400" cy="5321300"/>
        </p:xfrm>
        <a:graphic>
          <a:graphicData uri="http://schemas.openxmlformats.org/drawingml/2006/table">
            <a:tbl>
              <a:tblPr/>
              <a:tblGrid>
                <a:gridCol w="533400"/>
                <a:gridCol w="1982440"/>
                <a:gridCol w="3082743"/>
                <a:gridCol w="3316817"/>
              </a:tblGrid>
              <a:tr h="4572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99"/>
                          </a:solidFill>
                          <a:effectLst/>
                          <a:latin typeface="Lucida Calligraphy" pitchFamily="66" charset="0"/>
                          <a:cs typeface="Times New Roman" pitchFamily="18" charset="0"/>
                        </a:rPr>
                        <a:t>PARTICULARS</a:t>
                      </a:r>
                      <a:endParaRPr kumimoji="0" lang="en-US" sz="2000" b="1" i="0" u="none" strike="noStrike" cap="none" normalizeH="0" baseline="0" dirty="0" smtClean="0">
                        <a:ln>
                          <a:noFill/>
                        </a:ln>
                        <a:solidFill>
                          <a:srgbClr val="000099"/>
                        </a:solidFill>
                        <a:effectLst/>
                        <a:latin typeface="Arial" charset="0"/>
                        <a:cs typeface="Arial" charset="0"/>
                      </a:endParaRPr>
                    </a:p>
                  </a:txBody>
                  <a:tcPr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99"/>
                          </a:solidFill>
                          <a:effectLst/>
                          <a:latin typeface="Lucida Calligraphy" pitchFamily="66" charset="0"/>
                          <a:cs typeface="Times New Roman" pitchFamily="18" charset="0"/>
                        </a:rPr>
                        <a:t>MINIMIUM</a:t>
                      </a:r>
                      <a:endParaRPr kumimoji="0" lang="en-US" sz="2000" b="1" i="0" u="none" strike="noStrike" cap="none" normalizeH="0" baseline="0" dirty="0" smtClean="0">
                        <a:ln>
                          <a:noFill/>
                        </a:ln>
                        <a:solidFill>
                          <a:srgbClr val="000099"/>
                        </a:solidFill>
                        <a:effectLst/>
                        <a:latin typeface="Arial" charset="0"/>
                        <a:cs typeface="Arial" charset="0"/>
                      </a:endParaRPr>
                    </a:p>
                  </a:txBody>
                  <a:tcPr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99"/>
                          </a:solidFill>
                          <a:effectLst/>
                          <a:latin typeface="Lucida Calligraphy" pitchFamily="66" charset="0"/>
                          <a:cs typeface="Times New Roman" pitchFamily="18" charset="0"/>
                        </a:rPr>
                        <a:t>MAXIMUM</a:t>
                      </a:r>
                      <a:endParaRPr kumimoji="0" lang="en-US" sz="2000" b="1" i="0" u="none" strike="noStrike" cap="none" normalizeH="0" baseline="0" dirty="0" smtClean="0">
                        <a:ln>
                          <a:noFill/>
                        </a:ln>
                        <a:solidFill>
                          <a:srgbClr val="000099"/>
                        </a:solidFill>
                        <a:effectLst/>
                        <a:latin typeface="Arial" charset="0"/>
                        <a:cs typeface="Arial" charset="0"/>
                      </a:endParaRPr>
                    </a:p>
                  </a:txBody>
                  <a:tcPr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44608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99"/>
                          </a:solidFill>
                          <a:effectLst/>
                          <a:latin typeface="Lucida Calligraphy" pitchFamily="66" charset="0"/>
                          <a:cs typeface="Times New Roman" pitchFamily="18" charset="0"/>
                        </a:rPr>
                        <a:t>Age at Entry</a:t>
                      </a:r>
                      <a:endParaRPr kumimoji="0" lang="en-US" sz="1800" b="1"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18 years</a:t>
                      </a:r>
                      <a:endParaRPr kumimoji="0" lang="en-US" sz="18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50 years</a:t>
                      </a:r>
                      <a:endParaRPr kumimoji="0" lang="en-US" sz="18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4445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99"/>
                          </a:solidFill>
                          <a:effectLst/>
                          <a:latin typeface="Lucida Calligraphy" pitchFamily="66" charset="0"/>
                          <a:cs typeface="Times New Roman" pitchFamily="18" charset="0"/>
                        </a:rPr>
                        <a:t>Age at Maturity</a:t>
                      </a:r>
                      <a:endParaRPr kumimoji="0" lang="en-US" sz="1800" b="1"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28 years</a:t>
                      </a:r>
                      <a:endParaRPr kumimoji="0" lang="en-US" sz="18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60 years</a:t>
                      </a:r>
                      <a:endParaRPr kumimoji="0" lang="en-US" sz="18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4445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99"/>
                          </a:solidFill>
                          <a:effectLst/>
                          <a:latin typeface="Lucida Calligraphy" pitchFamily="66" charset="0"/>
                          <a:cs typeface="Times New Roman" pitchFamily="18" charset="0"/>
                        </a:rPr>
                        <a:t>Policy term</a:t>
                      </a:r>
                      <a:endParaRPr kumimoji="0" lang="en-US" sz="1800" b="1"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10</a:t>
                      </a:r>
                      <a:endParaRPr kumimoji="0" lang="en-US" sz="18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20</a:t>
                      </a:r>
                      <a:endParaRPr kumimoji="0" lang="en-US" sz="18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446088">
                <a:tc row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99"/>
                          </a:solidFill>
                          <a:effectLst/>
                          <a:latin typeface="Lucida Calligraphy" pitchFamily="66" charset="0"/>
                          <a:cs typeface="Times New Roman" pitchFamily="18" charset="0"/>
                        </a:rPr>
                        <a:t>Premium</a:t>
                      </a:r>
                      <a:endParaRPr kumimoji="0" lang="en-US" sz="1800" b="1" i="0" u="none" strike="noStrike" cap="none" normalizeH="0" baseline="0" dirty="0" smtClean="0">
                        <a:ln>
                          <a:noFill/>
                        </a:ln>
                        <a:solidFill>
                          <a:srgbClr val="000099"/>
                        </a:solidFill>
                        <a:effectLst/>
                        <a:latin typeface="Arial" charset="0"/>
                        <a:cs typeface="Arial" charset="0"/>
                      </a:endParaRPr>
                    </a:p>
                  </a:txBody>
                  <a:tcPr vert="wordArtVert"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99"/>
                          </a:solidFill>
                          <a:effectLst/>
                          <a:latin typeface="Lucida Calligraphy" pitchFamily="66" charset="0"/>
                          <a:cs typeface="Times New Roman" pitchFamily="18" charset="0"/>
                        </a:rPr>
                        <a:t>Yearly</a:t>
                      </a:r>
                      <a:endParaRPr kumimoji="0" lang="en-US" sz="1800" b="1"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15000</a:t>
                      </a:r>
                      <a:endParaRPr kumimoji="0" lang="en-US" sz="18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100000</a:t>
                      </a:r>
                      <a:endParaRPr kumimoji="0" lang="en-US" sz="18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44450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99"/>
                          </a:solidFill>
                          <a:effectLst/>
                          <a:latin typeface="Lucida Calligraphy" pitchFamily="66" charset="0"/>
                          <a:cs typeface="Times New Roman" pitchFamily="18" charset="0"/>
                        </a:rPr>
                        <a:t>Half-yearly</a:t>
                      </a:r>
                      <a:endParaRPr kumimoji="0" lang="en-US" sz="1800" b="1"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99"/>
                          </a:solidFill>
                          <a:effectLst/>
                          <a:latin typeface="Lucida Calligraphy" pitchFamily="66" charset="0"/>
                          <a:cs typeface="Times New Roman" pitchFamily="18" charset="0"/>
                        </a:rPr>
                        <a:t>10000</a:t>
                      </a:r>
                      <a:endParaRPr kumimoji="0" lang="en-US" sz="1800" b="0" i="0" u="none" strike="noStrike" cap="none" normalizeH="0" baseline="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50000</a:t>
                      </a:r>
                      <a:endParaRPr kumimoji="0" lang="en-US" sz="18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44608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99"/>
                          </a:solidFill>
                          <a:effectLst/>
                          <a:latin typeface="Lucida Calligraphy" pitchFamily="66" charset="0"/>
                          <a:cs typeface="Times New Roman" pitchFamily="18" charset="0"/>
                        </a:rPr>
                        <a:t>Quarterly</a:t>
                      </a:r>
                      <a:endParaRPr kumimoji="0" lang="en-US" sz="1800" b="1"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99"/>
                          </a:solidFill>
                          <a:effectLst/>
                          <a:latin typeface="Lucida Calligraphy" pitchFamily="66" charset="0"/>
                          <a:cs typeface="Times New Roman" pitchFamily="18" charset="0"/>
                        </a:rPr>
                        <a:t>5000</a:t>
                      </a:r>
                      <a:endParaRPr kumimoji="0" lang="en-US" sz="1800" b="0" i="0" u="none" strike="noStrike" cap="none" normalizeH="0" baseline="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25000</a:t>
                      </a:r>
                      <a:endParaRPr kumimoji="0" lang="en-US" sz="18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44450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99"/>
                          </a:solidFill>
                          <a:effectLst/>
                          <a:latin typeface="Lucida Calligraphy" pitchFamily="66" charset="0"/>
                          <a:cs typeface="Times New Roman" pitchFamily="18" charset="0"/>
                        </a:rPr>
                        <a:t>Monthly (ECS)</a:t>
                      </a:r>
                      <a:endParaRPr kumimoji="0" lang="en-US" sz="1800" b="1"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2000</a:t>
                      </a:r>
                      <a:endParaRPr kumimoji="0" lang="en-US" sz="18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8000</a:t>
                      </a:r>
                      <a:endParaRPr kumimoji="0" lang="en-US" sz="18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72072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99"/>
                          </a:solidFill>
                          <a:effectLst/>
                          <a:latin typeface="Lucida Calligraphy" pitchFamily="66" charset="0"/>
                          <a:cs typeface="Times New Roman" pitchFamily="18" charset="0"/>
                        </a:rPr>
                        <a:t>Note</a:t>
                      </a:r>
                      <a:endParaRPr kumimoji="0" lang="en-US" sz="1800" b="1"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For monthly(ECS), </a:t>
                      </a:r>
                      <a:r>
                        <a:rPr kumimoji="0" lang="en-US" sz="1800" b="0" i="0" u="none" strike="noStrike" cap="none" normalizeH="0" baseline="0" dirty="0" err="1" smtClean="0">
                          <a:ln>
                            <a:noFill/>
                          </a:ln>
                          <a:solidFill>
                            <a:srgbClr val="000099"/>
                          </a:solidFill>
                          <a:effectLst/>
                          <a:latin typeface="Lucida Calligraphy" pitchFamily="66" charset="0"/>
                          <a:cs typeface="Times New Roman" pitchFamily="18" charset="0"/>
                        </a:rPr>
                        <a:t>instalment</a:t>
                      </a: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 premium shall be in multiples of Rs.250. For other modes </a:t>
                      </a:r>
                      <a:r>
                        <a:rPr kumimoji="0" lang="en-US" sz="1800" b="0" i="0" u="none" strike="noStrike" cap="none" normalizeH="0" baseline="0" dirty="0" err="1" smtClean="0">
                          <a:ln>
                            <a:noFill/>
                          </a:ln>
                          <a:solidFill>
                            <a:srgbClr val="000099"/>
                          </a:solidFill>
                          <a:effectLst/>
                          <a:latin typeface="Lucida Calligraphy" pitchFamily="66" charset="0"/>
                          <a:cs typeface="Times New Roman" pitchFamily="18" charset="0"/>
                        </a:rPr>
                        <a:t>annualised</a:t>
                      </a:r>
                      <a:r>
                        <a:rPr kumimoji="0" lang="en-US" sz="1800" b="0" i="0" u="none" strike="noStrike" cap="none" normalizeH="0" baseline="0" dirty="0" smtClean="0">
                          <a:ln>
                            <a:noFill/>
                          </a:ln>
                          <a:solidFill>
                            <a:srgbClr val="000099"/>
                          </a:solidFill>
                          <a:effectLst/>
                          <a:latin typeface="Lucida Calligraphy" pitchFamily="66" charset="0"/>
                          <a:cs typeface="Times New Roman" pitchFamily="18" charset="0"/>
                        </a:rPr>
                        <a:t> premium shall be in multiples of Rs. 1000/-</a:t>
                      </a:r>
                      <a:endParaRPr kumimoji="0" lang="en-US" sz="18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hMerge="1">
                  <a:txBody>
                    <a:bodyPr/>
                    <a:lstStyle/>
                    <a:p>
                      <a:endParaRPr lang="en-US"/>
                    </a:p>
                  </a:txBody>
                  <a:tcPr/>
                </a:tc>
              </a:tr>
              <a:tr h="833436">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99"/>
                          </a:solidFill>
                          <a:effectLst/>
                          <a:latin typeface="Lucida Calligraphy" pitchFamily="66" charset="0"/>
                          <a:cs typeface="Times New Roman" pitchFamily="18" charset="0"/>
                        </a:rPr>
                        <a:t>Sum Assured (SA)</a:t>
                      </a:r>
                      <a:endParaRPr kumimoji="0" lang="en-US" sz="1800" b="1"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99"/>
                          </a:solidFill>
                          <a:effectLst/>
                          <a:latin typeface="Lucida Calligraphy" pitchFamily="66" charset="0"/>
                          <a:cs typeface="Times New Roman" pitchFamily="18" charset="0"/>
                        </a:rPr>
                        <a:t>SA shall be 10*AP or 105% of the total premiums paid including any premiums that have fallen due but not paid, whichever is higher.</a:t>
                      </a:r>
                      <a:endParaRPr kumimoji="0" lang="en-US" sz="1600" b="0" i="0" u="none" strike="noStrike" cap="none" normalizeH="0" baseline="0" dirty="0" smtClean="0">
                        <a:ln>
                          <a:noFill/>
                        </a:ln>
                        <a:solidFill>
                          <a:srgbClr val="000099"/>
                        </a:solidFill>
                        <a:effectLst/>
                        <a:latin typeface="Arial" charset="0"/>
                        <a:cs typeface="Arial" charset="0"/>
                      </a:endParaRPr>
                    </a:p>
                  </a:txBody>
                  <a:tcP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3"/>
          <p:cNvSpPr txBox="1">
            <a:spLocks noChangeArrowheads="1"/>
          </p:cNvSpPr>
          <p:nvPr/>
        </p:nvSpPr>
        <p:spPr bwMode="auto">
          <a:xfrm>
            <a:off x="0" y="762000"/>
            <a:ext cx="9144000" cy="6001643"/>
          </a:xfrm>
          <a:prstGeom prst="rect">
            <a:avLst/>
          </a:prstGeom>
          <a:noFill/>
          <a:ln w="9525">
            <a:noFill/>
            <a:miter lim="800000"/>
            <a:headEnd/>
            <a:tailEnd/>
          </a:ln>
        </p:spPr>
        <p:txBody>
          <a:bodyPr wrap="square">
            <a:spAutoFit/>
          </a:bodyPr>
          <a:lstStyle/>
          <a:p>
            <a:r>
              <a:rPr lang="en-US" sz="2400" b="1" dirty="0">
                <a:solidFill>
                  <a:srgbClr val="000099"/>
                </a:solidFill>
                <a:latin typeface="Lucida Calligraphy" pitchFamily="66" charset="0"/>
              </a:rPr>
              <a:t>Benefits payable on Death:</a:t>
            </a:r>
            <a:endParaRPr lang="en-US" sz="2400" dirty="0">
              <a:solidFill>
                <a:srgbClr val="000099"/>
              </a:solidFill>
              <a:latin typeface="Lucida Calligraphy" pitchFamily="66" charset="0"/>
            </a:endParaRPr>
          </a:p>
          <a:p>
            <a:pPr algn="just">
              <a:buFont typeface="Arial" charset="0"/>
              <a:buChar char="•"/>
            </a:pPr>
            <a:r>
              <a:rPr lang="en-US" sz="2400" dirty="0">
                <a:solidFill>
                  <a:srgbClr val="000099"/>
                </a:solidFill>
                <a:latin typeface="Lucida Calligraphy" pitchFamily="66" charset="0"/>
              </a:rPr>
              <a:t>Immediate lump sum payment equal to the Sum Assured shall be paid to the nominee / legal heir.</a:t>
            </a:r>
          </a:p>
          <a:p>
            <a:pPr algn="just">
              <a:buFont typeface="Arial" charset="0"/>
              <a:buNone/>
            </a:pPr>
            <a:endParaRPr lang="en-US" sz="2400" dirty="0">
              <a:solidFill>
                <a:srgbClr val="000099"/>
              </a:solidFill>
              <a:latin typeface="Lucida Calligraphy" pitchFamily="66" charset="0"/>
            </a:endParaRPr>
          </a:p>
          <a:p>
            <a:pPr algn="just">
              <a:buFont typeface="Arial" charset="0"/>
              <a:buChar char="•"/>
            </a:pPr>
            <a:r>
              <a:rPr lang="en-US" sz="2400" dirty="0">
                <a:solidFill>
                  <a:srgbClr val="000099"/>
                </a:solidFill>
                <a:latin typeface="Lucida Calligraphy" pitchFamily="66" charset="0"/>
              </a:rPr>
              <a:t>An amount equal to sum of all future premiums payable after the date of death shall be credited to the Policyholder’s Fund. </a:t>
            </a:r>
          </a:p>
          <a:p>
            <a:pPr algn="just">
              <a:buFont typeface="Arial" charset="0"/>
              <a:buChar char="•"/>
            </a:pPr>
            <a:endParaRPr lang="en-US" sz="2400" dirty="0">
              <a:solidFill>
                <a:srgbClr val="000099"/>
              </a:solidFill>
              <a:latin typeface="Lucida Calligraphy" pitchFamily="66" charset="0"/>
            </a:endParaRPr>
          </a:p>
          <a:p>
            <a:pPr algn="just">
              <a:buFont typeface="Arial" charset="0"/>
              <a:buChar char="•"/>
            </a:pPr>
            <a:r>
              <a:rPr lang="en-US" sz="2400" dirty="0">
                <a:solidFill>
                  <a:srgbClr val="000099"/>
                </a:solidFill>
                <a:latin typeface="Lucida Calligraphy" pitchFamily="66" charset="0"/>
              </a:rPr>
              <a:t>On </a:t>
            </a:r>
            <a:r>
              <a:rPr lang="en-US" sz="2400" dirty="0" smtClean="0">
                <a:solidFill>
                  <a:srgbClr val="000099"/>
                </a:solidFill>
                <a:latin typeface="Lucida Calligraphy" pitchFamily="66" charset="0"/>
              </a:rPr>
              <a:t>the Date of Maturity an </a:t>
            </a:r>
            <a:r>
              <a:rPr lang="en-US" sz="2400" dirty="0">
                <a:solidFill>
                  <a:srgbClr val="000099"/>
                </a:solidFill>
                <a:latin typeface="Lucida Calligraphy" pitchFamily="66" charset="0"/>
              </a:rPr>
              <a:t>amount equal to the Policyholder’s Fund Value will be given to the nominee/legal heir.</a:t>
            </a:r>
          </a:p>
          <a:p>
            <a:pPr algn="just"/>
            <a:r>
              <a:rPr lang="en-US" sz="2400" dirty="0">
                <a:solidFill>
                  <a:srgbClr val="000099"/>
                </a:solidFill>
                <a:latin typeface="Lucida Calligraphy" pitchFamily="66" charset="0"/>
              </a:rPr>
              <a:t> </a:t>
            </a:r>
          </a:p>
          <a:p>
            <a:pPr algn="just"/>
            <a:r>
              <a:rPr lang="en-US" sz="2400" b="1" dirty="0">
                <a:solidFill>
                  <a:srgbClr val="000099"/>
                </a:solidFill>
                <a:latin typeface="Lucida Calligraphy" pitchFamily="66" charset="0"/>
              </a:rPr>
              <a:t>Benefits payable on Maturity: </a:t>
            </a:r>
            <a:endParaRPr lang="en-US" sz="2400" dirty="0">
              <a:solidFill>
                <a:srgbClr val="000099"/>
              </a:solidFill>
              <a:latin typeface="Lucida Calligraphy" pitchFamily="66" charset="0"/>
            </a:endParaRPr>
          </a:p>
          <a:p>
            <a:pPr algn="just"/>
            <a:r>
              <a:rPr lang="en-US" sz="2400" dirty="0">
                <a:solidFill>
                  <a:srgbClr val="000099"/>
                </a:solidFill>
                <a:latin typeface="Lucida Calligraphy" pitchFamily="66" charset="0"/>
              </a:rPr>
              <a:t>On Life Assured surviving the date of maturity, an amount equal to the Policyholder’s Fund Value is payable</a:t>
            </a:r>
          </a:p>
        </p:txBody>
      </p:sp>
      <p:sp>
        <p:nvSpPr>
          <p:cNvPr id="21506" name="Title 6"/>
          <p:cNvSpPr>
            <a:spLocks noGrp="1"/>
          </p:cNvSpPr>
          <p:nvPr>
            <p:ph type="title"/>
          </p:nvPr>
        </p:nvSpPr>
        <p:spPr>
          <a:xfrm>
            <a:off x="0" y="0"/>
            <a:ext cx="7010400" cy="708025"/>
          </a:xfrm>
          <a:solidFill>
            <a:srgbClr val="000099"/>
          </a:solidFill>
        </p:spPr>
        <p:txBody>
          <a:bodyPr>
            <a:spAutoFit/>
          </a:bodyPr>
          <a:lstStyle/>
          <a:p>
            <a:r>
              <a:rPr lang="en-US" sz="4000" b="1" smtClean="0">
                <a:solidFill>
                  <a:srgbClr val="996600"/>
                </a:solidFill>
                <a:latin typeface="Lucida Calligraphy" pitchFamily="66" charset="0"/>
              </a:rPr>
              <a:t>Flexi Plus  -   Benefits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Placeholder 5"/>
          <p:cNvGraphicFramePr>
            <a:graphicFrameLocks noGrp="1"/>
          </p:cNvGraphicFramePr>
          <p:nvPr>
            <p:ph type="tbl" idx="1"/>
          </p:nvPr>
        </p:nvGraphicFramePr>
        <p:xfrm>
          <a:off x="228600" y="990600"/>
          <a:ext cx="8763002" cy="5486400"/>
        </p:xfrm>
        <a:graphic>
          <a:graphicData uri="http://schemas.openxmlformats.org/drawingml/2006/table">
            <a:tbl>
              <a:tblPr/>
              <a:tblGrid>
                <a:gridCol w="1026298"/>
                <a:gridCol w="2212202"/>
                <a:gridCol w="2381250"/>
                <a:gridCol w="1524001"/>
                <a:gridCol w="1619251"/>
              </a:tblGrid>
              <a:tr h="2426208">
                <a:tc>
                  <a:txBody>
                    <a:bodyPr/>
                    <a:lstStyle/>
                    <a:p>
                      <a:pPr marL="0" marR="0">
                        <a:lnSpc>
                          <a:spcPct val="115000"/>
                        </a:lnSpc>
                        <a:spcBef>
                          <a:spcPts val="0"/>
                        </a:spcBef>
                        <a:spcAft>
                          <a:spcPts val="0"/>
                        </a:spcAft>
                      </a:pPr>
                      <a:r>
                        <a:rPr lang="en-US" sz="1800" b="1" dirty="0">
                          <a:solidFill>
                            <a:srgbClr val="000099"/>
                          </a:solidFill>
                          <a:latin typeface="Lucida Calligraphy" pitchFamily="66" charset="0"/>
                          <a:ea typeface="Times New Roman"/>
                          <a:cs typeface="Times New Roman"/>
                        </a:rPr>
                        <a:t>Fund Type</a:t>
                      </a:r>
                      <a:endParaRPr lang="en-US" sz="1800" dirty="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dirty="0">
                          <a:solidFill>
                            <a:srgbClr val="000099"/>
                          </a:solidFill>
                          <a:latin typeface="Lucida Calligraphy" pitchFamily="66" charset="0"/>
                          <a:ea typeface="Times New Roman"/>
                          <a:cs typeface="Times New Roman"/>
                        </a:rPr>
                        <a:t>Investment in Government / Government Guaranteed Securities / Corporate Debt</a:t>
                      </a:r>
                      <a:endParaRPr lang="en-US" sz="1800" dirty="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dirty="0">
                          <a:solidFill>
                            <a:srgbClr val="000099"/>
                          </a:solidFill>
                          <a:latin typeface="Lucida Calligraphy" pitchFamily="66" charset="0"/>
                          <a:ea typeface="Times New Roman"/>
                          <a:cs typeface="Times New Roman"/>
                        </a:rPr>
                        <a:t>Short-term investments such as money market instruments</a:t>
                      </a:r>
                      <a:endParaRPr lang="en-US" sz="1800" dirty="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dirty="0">
                          <a:solidFill>
                            <a:srgbClr val="000099"/>
                          </a:solidFill>
                          <a:latin typeface="Lucida Calligraphy" pitchFamily="66" charset="0"/>
                          <a:ea typeface="Times New Roman"/>
                          <a:cs typeface="Times New Roman"/>
                        </a:rPr>
                        <a:t>Investment in Listed Equity Shares</a:t>
                      </a:r>
                      <a:endParaRPr lang="en-US" sz="1800" dirty="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dirty="0">
                          <a:solidFill>
                            <a:srgbClr val="000099"/>
                          </a:solidFill>
                          <a:latin typeface="Lucida Calligraphy" pitchFamily="66" charset="0"/>
                          <a:ea typeface="Times New Roman"/>
                          <a:cs typeface="Times New Roman"/>
                        </a:rPr>
                        <a:t>Details and objective of the fund for risk / return</a:t>
                      </a:r>
                      <a:endParaRPr lang="en-US" sz="1800" dirty="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3079">
                <a:tc>
                  <a:txBody>
                    <a:bodyPr/>
                    <a:lstStyle/>
                    <a:p>
                      <a:pPr marL="0" marR="0">
                        <a:lnSpc>
                          <a:spcPct val="115000"/>
                        </a:lnSpc>
                        <a:spcBef>
                          <a:spcPts val="0"/>
                        </a:spcBef>
                        <a:spcAft>
                          <a:spcPts val="0"/>
                        </a:spcAft>
                      </a:pPr>
                      <a:r>
                        <a:rPr lang="en-US" sz="1800" b="1">
                          <a:solidFill>
                            <a:srgbClr val="000099"/>
                          </a:solidFill>
                          <a:latin typeface="Lucida Calligraphy" pitchFamily="66" charset="0"/>
                          <a:ea typeface="Times New Roman"/>
                          <a:cs typeface="Times New Roman"/>
                        </a:rPr>
                        <a:t>Debt Fund</a:t>
                      </a:r>
                      <a:endParaRPr lang="en-US" sz="180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pitchFamily="66" charset="0"/>
                          <a:ea typeface="Times New Roman"/>
                          <a:cs typeface="Times New Roman"/>
                        </a:rPr>
                        <a:t>Not less than 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pitchFamily="66" charset="0"/>
                          <a:ea typeface="Times New Roman"/>
                          <a:cs typeface="Times New Roman"/>
                        </a:rPr>
                        <a:t>Not more than 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pitchFamily="66" charset="0"/>
                          <a:ea typeface="Times New Roman"/>
                          <a:cs typeface="Times New Roman"/>
                        </a:rPr>
                        <a:t>Nil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pitchFamily="66" charset="0"/>
                          <a:ea typeface="Times New Roman"/>
                          <a:cs typeface="Times New Roman"/>
                        </a:rPr>
                        <a:t>Low risk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7113">
                <a:tc>
                  <a:txBody>
                    <a:bodyPr/>
                    <a:lstStyle/>
                    <a:p>
                      <a:pPr marL="0" marR="0">
                        <a:lnSpc>
                          <a:spcPct val="115000"/>
                        </a:lnSpc>
                        <a:spcBef>
                          <a:spcPts val="0"/>
                        </a:spcBef>
                        <a:spcAft>
                          <a:spcPts val="0"/>
                        </a:spcAft>
                      </a:pPr>
                      <a:r>
                        <a:rPr lang="en-US" sz="1800" b="1">
                          <a:solidFill>
                            <a:srgbClr val="000099"/>
                          </a:solidFill>
                          <a:latin typeface="Lucida Calligraphy" pitchFamily="66" charset="0"/>
                          <a:ea typeface="Times New Roman"/>
                          <a:cs typeface="Times New Roman"/>
                        </a:rPr>
                        <a:t>Mixed Fund</a:t>
                      </a:r>
                      <a:endParaRPr lang="en-US" sz="1800">
                        <a:solidFill>
                          <a:srgbClr val="000099"/>
                        </a:solidFill>
                        <a:latin typeface="Lucida Calligraphy" pitchFamily="66"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pitchFamily="66" charset="0"/>
                          <a:ea typeface="Times New Roman"/>
                          <a:cs typeface="Times New Roman"/>
                        </a:rPr>
                        <a:t>Not less than 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99"/>
                          </a:solidFill>
                          <a:latin typeface="Lucida Calligraphy" pitchFamily="66" charset="0"/>
                          <a:ea typeface="Times New Roman"/>
                          <a:cs typeface="Times New Roman"/>
                        </a:rPr>
                        <a:t>Not more than 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solidFill>
                            <a:srgbClr val="000099"/>
                          </a:solidFill>
                          <a:latin typeface="Lucida Calligraphy" pitchFamily="66" charset="0"/>
                          <a:ea typeface="Times New Roman"/>
                          <a:cs typeface="Times New Roman"/>
                        </a:rPr>
                        <a:t>Not less than 15% &amp;</a:t>
                      </a:r>
                    </a:p>
                    <a:p>
                      <a:pPr marL="0" marR="0" algn="l">
                        <a:lnSpc>
                          <a:spcPct val="115000"/>
                        </a:lnSpc>
                        <a:spcBef>
                          <a:spcPts val="0"/>
                        </a:spcBef>
                        <a:spcAft>
                          <a:spcPts val="0"/>
                        </a:spcAft>
                      </a:pPr>
                      <a:r>
                        <a:rPr lang="en-US" sz="1800" dirty="0">
                          <a:solidFill>
                            <a:srgbClr val="000099"/>
                          </a:solidFill>
                          <a:latin typeface="Lucida Calligraphy" pitchFamily="66" charset="0"/>
                          <a:ea typeface="Times New Roman"/>
                          <a:cs typeface="Times New Roman"/>
                        </a:rPr>
                        <a:t>Not more than 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solidFill>
                            <a:srgbClr val="000099"/>
                          </a:solidFill>
                          <a:latin typeface="Lucida Calligraphy" pitchFamily="66" charset="0"/>
                          <a:ea typeface="Times New Roman"/>
                          <a:cs typeface="Times New Roman"/>
                        </a:rPr>
                        <a:t>Steady Income – Low  to Medium risk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2555" name="Title 7"/>
          <p:cNvSpPr>
            <a:spLocks noGrp="1"/>
          </p:cNvSpPr>
          <p:nvPr>
            <p:ph type="title"/>
          </p:nvPr>
        </p:nvSpPr>
        <p:spPr>
          <a:xfrm>
            <a:off x="152400" y="228600"/>
            <a:ext cx="7086600" cy="584200"/>
          </a:xfrm>
          <a:solidFill>
            <a:srgbClr val="000099"/>
          </a:solidFill>
        </p:spPr>
        <p:txBody>
          <a:bodyPr>
            <a:spAutoFit/>
          </a:bodyPr>
          <a:lstStyle/>
          <a:p>
            <a:r>
              <a:rPr lang="en-US" sz="2800" b="1" dirty="0" smtClean="0">
                <a:solidFill>
                  <a:srgbClr val="996600"/>
                </a:solidFill>
                <a:latin typeface="Lucida Calligraphy" pitchFamily="66" charset="0"/>
              </a:rPr>
              <a:t>Flexi Plus  -</a:t>
            </a:r>
            <a:r>
              <a:rPr lang="en-US" sz="3200" b="1" dirty="0" smtClean="0">
                <a:solidFill>
                  <a:srgbClr val="996600"/>
                </a:solidFill>
                <a:latin typeface="Lucida Calligraphy" pitchFamily="66" charset="0"/>
              </a:rPr>
              <a:t>   </a:t>
            </a:r>
            <a:r>
              <a:rPr lang="en-US" sz="2400" b="1" dirty="0" smtClean="0">
                <a:solidFill>
                  <a:srgbClr val="996600"/>
                </a:solidFill>
                <a:latin typeface="Lucida Calligraphy" pitchFamily="66" charset="0"/>
              </a:rPr>
              <a:t>Investment Fund Types</a:t>
            </a:r>
            <a:endParaRPr lang="en-US" sz="4000" b="1" dirty="0" smtClean="0">
              <a:solidFill>
                <a:srgbClr val="996600"/>
              </a:solidFill>
              <a:latin typeface="Lucida Calligraphy"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ChangeArrowheads="1"/>
          </p:cNvSpPr>
          <p:nvPr/>
        </p:nvSpPr>
        <p:spPr bwMode="auto">
          <a:xfrm>
            <a:off x="0" y="942975"/>
            <a:ext cx="8991600" cy="5632311"/>
          </a:xfrm>
          <a:prstGeom prst="rect">
            <a:avLst/>
          </a:prstGeom>
          <a:noFill/>
          <a:ln w="9525">
            <a:noFill/>
            <a:miter lim="800000"/>
            <a:headEnd/>
            <a:tailEnd/>
          </a:ln>
        </p:spPr>
        <p:txBody>
          <a:bodyPr wrap="square" anchor="ctr">
            <a:spAutoFit/>
          </a:bodyPr>
          <a:lstStyle/>
          <a:p>
            <a:pPr>
              <a:tabLst>
                <a:tab pos="457200" algn="l"/>
              </a:tabLst>
            </a:pPr>
            <a:r>
              <a:rPr lang="en-US" sz="2400" b="1" dirty="0">
                <a:solidFill>
                  <a:srgbClr val="000099"/>
                </a:solidFill>
                <a:latin typeface="Lucida Calligraphy" pitchFamily="66" charset="0"/>
                <a:cs typeface="Times New Roman" pitchFamily="18" charset="0"/>
              </a:rPr>
              <a:t>Switching:</a:t>
            </a:r>
            <a:endParaRPr lang="en-US" sz="2400" dirty="0">
              <a:solidFill>
                <a:srgbClr val="000099"/>
              </a:solidFill>
              <a:latin typeface="Lucida Calligraphy" pitchFamily="66" charset="0"/>
            </a:endParaRPr>
          </a:p>
          <a:p>
            <a:pPr algn="just" eaLnBrk="0" hangingPunct="0">
              <a:tabLst>
                <a:tab pos="457200" algn="l"/>
              </a:tabLst>
            </a:pPr>
            <a:r>
              <a:rPr lang="en-US" sz="2400" dirty="0">
                <a:solidFill>
                  <a:srgbClr val="000099"/>
                </a:solidFill>
                <a:latin typeface="Lucida Calligraphy" pitchFamily="66" charset="0"/>
                <a:cs typeface="Times New Roman" pitchFamily="18" charset="0"/>
              </a:rPr>
              <a:t>A policyholder can switch between ‘Debt Fund’ and ‘Mixed Fund’ during the policy term, if he/she so desires. </a:t>
            </a:r>
            <a:r>
              <a:rPr lang="en-US" sz="2400" b="1" dirty="0">
                <a:solidFill>
                  <a:srgbClr val="000099"/>
                </a:solidFill>
                <a:latin typeface="Lucida Calligraphy" pitchFamily="66" charset="0"/>
                <a:cs typeface="Times New Roman" pitchFamily="18" charset="0"/>
              </a:rPr>
              <a:t>Four (4) </a:t>
            </a:r>
            <a:r>
              <a:rPr lang="en-US" sz="2400" dirty="0">
                <a:solidFill>
                  <a:srgbClr val="000099"/>
                </a:solidFill>
                <a:latin typeface="Lucida Calligraphy" pitchFamily="66" charset="0"/>
                <a:cs typeface="Times New Roman" pitchFamily="18" charset="0"/>
              </a:rPr>
              <a:t>such switches are </a:t>
            </a:r>
            <a:r>
              <a:rPr lang="en-US" sz="2400" b="1" dirty="0">
                <a:solidFill>
                  <a:srgbClr val="000099"/>
                </a:solidFill>
                <a:latin typeface="Lucida Calligraphy" pitchFamily="66" charset="0"/>
                <a:cs typeface="Times New Roman" pitchFamily="18" charset="0"/>
              </a:rPr>
              <a:t>free</a:t>
            </a:r>
            <a:r>
              <a:rPr lang="en-US" sz="2400" dirty="0">
                <a:solidFill>
                  <a:srgbClr val="000099"/>
                </a:solidFill>
                <a:latin typeface="Lucida Calligraphy" pitchFamily="66" charset="0"/>
                <a:cs typeface="Times New Roman" pitchFamily="18" charset="0"/>
              </a:rPr>
              <a:t> during a policy year.</a:t>
            </a:r>
          </a:p>
          <a:p>
            <a:pPr algn="just" eaLnBrk="0" hangingPunct="0">
              <a:tabLst>
                <a:tab pos="457200" algn="l"/>
              </a:tabLst>
            </a:pPr>
            <a:endParaRPr lang="en-US" sz="2400" dirty="0">
              <a:solidFill>
                <a:srgbClr val="000099"/>
              </a:solidFill>
              <a:latin typeface="Lucida Calligraphy" pitchFamily="66" charset="0"/>
            </a:endParaRPr>
          </a:p>
          <a:p>
            <a:pPr algn="just" eaLnBrk="0" hangingPunct="0">
              <a:tabLst>
                <a:tab pos="457200" algn="l"/>
              </a:tabLst>
            </a:pPr>
            <a:r>
              <a:rPr lang="en-US" sz="2400" b="1" dirty="0">
                <a:solidFill>
                  <a:srgbClr val="000099"/>
                </a:solidFill>
                <a:latin typeface="Lucida Calligraphy" pitchFamily="66" charset="0"/>
                <a:cs typeface="Times New Roman" pitchFamily="18" charset="0"/>
              </a:rPr>
              <a:t>Partial Withdrawal:</a:t>
            </a:r>
            <a:endParaRPr lang="en-US" sz="2400" dirty="0">
              <a:solidFill>
                <a:srgbClr val="000099"/>
              </a:solidFill>
              <a:latin typeface="Lucida Calligraphy" pitchFamily="66" charset="0"/>
            </a:endParaRPr>
          </a:p>
          <a:p>
            <a:pPr algn="just" eaLnBrk="0" hangingPunct="0">
              <a:tabLst>
                <a:tab pos="457200" algn="l"/>
              </a:tabLst>
            </a:pPr>
            <a:r>
              <a:rPr lang="en-US" sz="2400" dirty="0">
                <a:solidFill>
                  <a:srgbClr val="000099"/>
                </a:solidFill>
                <a:latin typeface="Lucida Calligraphy" pitchFamily="66" charset="0"/>
                <a:cs typeface="Times New Roman" pitchFamily="18" charset="0"/>
              </a:rPr>
              <a:t>Partial Withdrawal is allowed after the fifth policy anniversary</a:t>
            </a:r>
            <a:r>
              <a:rPr lang="en-US" sz="2400" dirty="0" smtClean="0">
                <a:solidFill>
                  <a:srgbClr val="000099"/>
                </a:solidFill>
                <a:latin typeface="Lucida Calligraphy" pitchFamily="66" charset="0"/>
                <a:cs typeface="Times New Roman" pitchFamily="18" charset="0"/>
              </a:rPr>
              <a:t>.</a:t>
            </a:r>
          </a:p>
          <a:p>
            <a:pPr algn="just" eaLnBrk="0" hangingPunct="0">
              <a:tabLst>
                <a:tab pos="457200" algn="l"/>
              </a:tabLst>
            </a:pPr>
            <a:endParaRPr lang="en-US" sz="2000" dirty="0">
              <a:solidFill>
                <a:srgbClr val="000099"/>
              </a:solidFill>
              <a:latin typeface="Lucida Calligraphy" pitchFamily="66" charset="0"/>
            </a:endParaRPr>
          </a:p>
          <a:p>
            <a:pPr algn="just" eaLnBrk="0" hangingPunct="0">
              <a:tabLst>
                <a:tab pos="457200" algn="l"/>
              </a:tabLst>
            </a:pPr>
            <a:r>
              <a:rPr lang="en-US" sz="2400" dirty="0">
                <a:solidFill>
                  <a:srgbClr val="000099"/>
                </a:solidFill>
                <a:latin typeface="Lucida Calligraphy" pitchFamily="66" charset="0"/>
                <a:cs typeface="Times New Roman" pitchFamily="18" charset="0"/>
              </a:rPr>
              <a:t>Partial withdrawals may be in the form of fixed amount or in the form of fixed number of units. This facility is available to the policyholder only and subject to minimum balance of 2 </a:t>
            </a:r>
            <a:r>
              <a:rPr lang="en-US" sz="2400" dirty="0" err="1">
                <a:solidFill>
                  <a:srgbClr val="000099"/>
                </a:solidFill>
                <a:latin typeface="Lucida Calligraphy" pitchFamily="66" charset="0"/>
                <a:cs typeface="Times New Roman" pitchFamily="18" charset="0"/>
              </a:rPr>
              <a:t>Annualised</a:t>
            </a:r>
            <a:r>
              <a:rPr lang="en-US" sz="2400" dirty="0">
                <a:solidFill>
                  <a:srgbClr val="000099"/>
                </a:solidFill>
                <a:latin typeface="Lucida Calligraphy" pitchFamily="66" charset="0"/>
                <a:cs typeface="Times New Roman" pitchFamily="18" charset="0"/>
              </a:rPr>
              <a:t> Premiums in the Policyholder’s Fund.</a:t>
            </a:r>
            <a:endParaRPr lang="en-US" sz="2400" dirty="0">
              <a:solidFill>
                <a:srgbClr val="000099"/>
              </a:solidFill>
              <a:latin typeface="Lucida Calligraphy" pitchFamily="66" charset="0"/>
            </a:endParaRPr>
          </a:p>
        </p:txBody>
      </p:sp>
      <p:sp>
        <p:nvSpPr>
          <p:cNvPr id="23554" name="Title 5"/>
          <p:cNvSpPr>
            <a:spLocks noGrp="1"/>
          </p:cNvSpPr>
          <p:nvPr>
            <p:ph type="title"/>
          </p:nvPr>
        </p:nvSpPr>
        <p:spPr>
          <a:xfrm>
            <a:off x="0" y="0"/>
            <a:ext cx="7391400" cy="584200"/>
          </a:xfrm>
          <a:solidFill>
            <a:srgbClr val="000099"/>
          </a:solidFill>
        </p:spPr>
        <p:txBody>
          <a:bodyPr>
            <a:spAutoFit/>
          </a:bodyPr>
          <a:lstStyle/>
          <a:p>
            <a:r>
              <a:rPr lang="en-US" sz="3200" b="1" dirty="0" smtClean="0">
                <a:solidFill>
                  <a:srgbClr val="996600"/>
                </a:solidFill>
                <a:latin typeface="Lucida Calligraphy" pitchFamily="66" charset="0"/>
              </a:rPr>
              <a:t>Flexi Plus - </a:t>
            </a:r>
            <a:r>
              <a:rPr lang="en-US" sz="2800" b="1" dirty="0" smtClean="0">
                <a:solidFill>
                  <a:srgbClr val="996600"/>
                </a:solidFill>
                <a:latin typeface="Lucida Calligraphy" pitchFamily="66" charset="0"/>
              </a:rPr>
              <a:t>Additional Features</a:t>
            </a:r>
            <a:endParaRPr lang="en-US" sz="4000" b="1" dirty="0" smtClean="0">
              <a:solidFill>
                <a:srgbClr val="996600"/>
              </a:solidFill>
              <a:latin typeface="Lucida Calligraphy"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Box 4"/>
          <p:cNvSpPr txBox="1">
            <a:spLocks noChangeArrowheads="1"/>
          </p:cNvSpPr>
          <p:nvPr/>
        </p:nvSpPr>
        <p:spPr bwMode="auto">
          <a:xfrm>
            <a:off x="0" y="838200"/>
            <a:ext cx="9144000" cy="5632311"/>
          </a:xfrm>
          <a:prstGeom prst="rect">
            <a:avLst/>
          </a:prstGeom>
          <a:noFill/>
          <a:ln w="9525">
            <a:noFill/>
            <a:miter lim="800000"/>
            <a:headEnd/>
            <a:tailEnd/>
          </a:ln>
        </p:spPr>
        <p:txBody>
          <a:bodyPr wrap="square">
            <a:spAutoFit/>
          </a:bodyPr>
          <a:lstStyle/>
          <a:p>
            <a:pPr eaLnBrk="0" hangingPunct="0">
              <a:tabLst>
                <a:tab pos="457200" algn="l"/>
              </a:tabLst>
            </a:pPr>
            <a:r>
              <a:rPr lang="en-US" sz="2000" b="1" dirty="0">
                <a:solidFill>
                  <a:srgbClr val="000099"/>
                </a:solidFill>
                <a:latin typeface="Lucida Calligraphy" pitchFamily="66" charset="0"/>
                <a:cs typeface="Times New Roman" pitchFamily="18" charset="0"/>
              </a:rPr>
              <a:t>Surrender:</a:t>
            </a:r>
            <a:endParaRPr lang="en-US" sz="2000" dirty="0">
              <a:solidFill>
                <a:srgbClr val="000099"/>
              </a:solidFill>
              <a:latin typeface="Lucida Calligraphy" pitchFamily="66" charset="0"/>
            </a:endParaRPr>
          </a:p>
          <a:p>
            <a:pPr algn="just" eaLnBrk="0" hangingPunct="0">
              <a:tabLst>
                <a:tab pos="457200" algn="l"/>
              </a:tabLst>
            </a:pPr>
            <a:r>
              <a:rPr lang="en-US" sz="2000" dirty="0">
                <a:solidFill>
                  <a:srgbClr val="000099"/>
                </a:solidFill>
                <a:latin typeface="Lucida Calligraphy" pitchFamily="66" charset="0"/>
                <a:cs typeface="Times New Roman" pitchFamily="18" charset="0"/>
              </a:rPr>
              <a:t>On Surrender of the policy, Policyholder’s Fund Value is payable. There is no Discontinuance Charge after completion of 5 policy years.</a:t>
            </a:r>
            <a:endParaRPr lang="en-US" sz="2000" dirty="0">
              <a:solidFill>
                <a:srgbClr val="000099"/>
              </a:solidFill>
              <a:latin typeface="Lucida Calligraphy" pitchFamily="66" charset="0"/>
            </a:endParaRPr>
          </a:p>
          <a:p>
            <a:pPr algn="just" eaLnBrk="0" hangingPunct="0">
              <a:tabLst>
                <a:tab pos="457200" algn="l"/>
              </a:tabLst>
            </a:pPr>
            <a:r>
              <a:rPr lang="en-US" sz="2000" dirty="0">
                <a:solidFill>
                  <a:srgbClr val="000099"/>
                </a:solidFill>
                <a:latin typeface="Lucida Calligraphy" pitchFamily="66" charset="0"/>
                <a:cs typeface="Times New Roman" pitchFamily="18" charset="0"/>
              </a:rPr>
              <a:t>Before completion of 5 years, Discontinuance Charge is applicable to the Fund Value. The Fund Value so arrived shall be credited to the Discontinued Policy Fund. This Fund will earn a minimum guaranteed interest as applicable to savings bank account of State bank of India, and shall be payable on completion of 5 years. </a:t>
            </a:r>
            <a:endParaRPr lang="en-US" sz="2000" dirty="0">
              <a:solidFill>
                <a:srgbClr val="000099"/>
              </a:solidFill>
              <a:latin typeface="Lucida Calligraphy" pitchFamily="66" charset="0"/>
            </a:endParaRPr>
          </a:p>
          <a:p>
            <a:pPr algn="just" eaLnBrk="0" hangingPunct="0">
              <a:tabLst>
                <a:tab pos="457200" algn="l"/>
              </a:tabLst>
            </a:pPr>
            <a:endParaRPr lang="en-US" sz="2000" b="1" dirty="0">
              <a:solidFill>
                <a:srgbClr val="000099"/>
              </a:solidFill>
              <a:latin typeface="Lucida Calligraphy" pitchFamily="66" charset="0"/>
              <a:cs typeface="Times New Roman" pitchFamily="18" charset="0"/>
            </a:endParaRPr>
          </a:p>
          <a:p>
            <a:pPr algn="just" eaLnBrk="0" hangingPunct="0">
              <a:tabLst>
                <a:tab pos="457200" algn="l"/>
              </a:tabLst>
            </a:pPr>
            <a:r>
              <a:rPr lang="en-US" sz="2000" b="1" dirty="0">
                <a:solidFill>
                  <a:srgbClr val="000099"/>
                </a:solidFill>
                <a:latin typeface="Lucida Calligraphy" pitchFamily="66" charset="0"/>
                <a:cs typeface="Times New Roman" pitchFamily="18" charset="0"/>
              </a:rPr>
              <a:t>Revival:</a:t>
            </a:r>
            <a:endParaRPr lang="en-US" sz="2000" dirty="0">
              <a:solidFill>
                <a:srgbClr val="000099"/>
              </a:solidFill>
              <a:latin typeface="Lucida Calligraphy" pitchFamily="66" charset="0"/>
            </a:endParaRPr>
          </a:p>
          <a:p>
            <a:pPr algn="just" eaLnBrk="0" hangingPunct="0">
              <a:tabLst>
                <a:tab pos="457200" algn="l"/>
              </a:tabLst>
            </a:pPr>
            <a:r>
              <a:rPr lang="en-US" sz="2000" dirty="0">
                <a:solidFill>
                  <a:srgbClr val="000099"/>
                </a:solidFill>
                <a:latin typeface="Lucida Calligraphy" pitchFamily="66" charset="0"/>
                <a:cs typeface="Times New Roman" pitchFamily="18" charset="0"/>
              </a:rPr>
              <a:t>It should be noted that all the benefits under the policy are applicable only if the policy is in full force. If the due premium is not paid within the days of grace the policy lapses. In case of discontinuance before 5 years the policyholder shall have the right to revive such policy within 2 years from the date of discontinuance but not later than 5 years from the date of commencement subject to continued proof of insurability. </a:t>
            </a:r>
            <a:endParaRPr lang="en-US" sz="2000" dirty="0">
              <a:solidFill>
                <a:srgbClr val="000099"/>
              </a:solidFill>
              <a:latin typeface="Lucida Calligraphy" pitchFamily="66" charset="0"/>
            </a:endParaRPr>
          </a:p>
        </p:txBody>
      </p:sp>
      <p:sp>
        <p:nvSpPr>
          <p:cNvPr id="24578" name="Title 6"/>
          <p:cNvSpPr>
            <a:spLocks noGrp="1"/>
          </p:cNvSpPr>
          <p:nvPr>
            <p:ph type="title"/>
          </p:nvPr>
        </p:nvSpPr>
        <p:spPr>
          <a:xfrm>
            <a:off x="0" y="0"/>
            <a:ext cx="7315200" cy="708025"/>
          </a:xfrm>
          <a:solidFill>
            <a:srgbClr val="000099"/>
          </a:solidFill>
        </p:spPr>
        <p:txBody>
          <a:bodyPr>
            <a:spAutoFit/>
          </a:bodyPr>
          <a:lstStyle/>
          <a:p>
            <a:r>
              <a:rPr lang="en-US" sz="3200" b="1" smtClean="0">
                <a:solidFill>
                  <a:srgbClr val="996600"/>
                </a:solidFill>
                <a:latin typeface="Lucida Calligraphy" pitchFamily="66" charset="0"/>
              </a:rPr>
              <a:t>Flexi Plus  </a:t>
            </a:r>
            <a:r>
              <a:rPr lang="en-US" sz="4000" b="1" smtClean="0">
                <a:solidFill>
                  <a:srgbClr val="996600"/>
                </a:solidFill>
                <a:latin typeface="Lucida Calligraphy" pitchFamily="66" charset="0"/>
              </a:rPr>
              <a:t>-   </a:t>
            </a:r>
            <a:r>
              <a:rPr lang="en-US" sz="2400" b="1" smtClean="0">
                <a:solidFill>
                  <a:srgbClr val="996600"/>
                </a:solidFill>
                <a:latin typeface="Lucida Calligraphy" pitchFamily="66" charset="0"/>
              </a:rPr>
              <a:t>Additional Features</a:t>
            </a:r>
            <a:endParaRPr lang="en-US" sz="4000" b="1" smtClean="0">
              <a:solidFill>
                <a:srgbClr val="996600"/>
              </a:solidFill>
              <a:latin typeface="Lucida Calligraphy"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LIC TEmplate">
  <a:themeElements>
    <a:clrScheme name="1_LIC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LIC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LIC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LIC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LIC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LIC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LIC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LIC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LIC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LIC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LIC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LIC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LIC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LIC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TotalTime>
  <Words>1134</Words>
  <Application>Microsoft Office PowerPoint</Application>
  <PresentationFormat>On-screen Show (4:3)</PresentationFormat>
  <Paragraphs>220</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1_LIC TEmplate</vt:lpstr>
      <vt:lpstr>Slide 1</vt:lpstr>
      <vt:lpstr>Slide 2</vt:lpstr>
      <vt:lpstr>Slide 3</vt:lpstr>
      <vt:lpstr>Slide 4</vt:lpstr>
      <vt:lpstr>Flexi Plus  -   Eligibility Conditions</vt:lpstr>
      <vt:lpstr>Flexi Plus  -   Benefits</vt:lpstr>
      <vt:lpstr>Flexi Plus  -   Investment Fund Types</vt:lpstr>
      <vt:lpstr>Flexi Plus - Additional Features</vt:lpstr>
      <vt:lpstr>Flexi Plus  -   Additional Features</vt:lpstr>
      <vt:lpstr>Flexi Plus  -   Simple Illustration</vt:lpstr>
      <vt:lpstr>Flexi Plus  -   Simple  Illustration</vt:lpstr>
      <vt:lpstr>Flexi Plus  -  Charges</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115</cp:revision>
  <dcterms:created xsi:type="dcterms:W3CDTF">2006-08-16T00:00:00Z</dcterms:created>
  <dcterms:modified xsi:type="dcterms:W3CDTF">2013-01-01T07:27:27Z</dcterms:modified>
</cp:coreProperties>
</file>