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4" r:id="rId2"/>
    <p:sldId id="273" r:id="rId3"/>
    <p:sldId id="258" r:id="rId4"/>
    <p:sldId id="276" r:id="rId5"/>
    <p:sldId id="274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99CC"/>
    <a:srgbClr val="006600"/>
    <a:srgbClr val="800000"/>
    <a:srgbClr val="660033"/>
    <a:srgbClr val="CC6600"/>
    <a:srgbClr val="6666FF"/>
    <a:srgbClr val="3333FF"/>
    <a:srgbClr val="3366CC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4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DA560-020F-46A5-BC58-30478DB1D172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FC4CD-F5FD-46B5-B876-74D1CCD25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6324B-D636-4039-B222-4391D4B81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E552-BF43-4609-B33F-BBD14E74B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9B3D6-B404-4EFD-832C-ADEAB0C5E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0D5D1-6B8B-4472-B4EA-A88B5E0BE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782A0-17DD-46CA-9557-DB180B4FC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B5B0E-23E9-4680-9C04-30E556A93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C907-AAD2-484A-BBC1-D1E6637C2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A8EC6-AF68-4BC9-ABE7-C79FFE038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B0EE1-FF05-408C-9D6B-B647C3609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06D51-FD57-4E1C-AD36-2C0A84A37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1A4B8-64AF-491D-93F9-59448B975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2DFA6-4E62-4DF0-9BD3-B7BB63CF3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fld id="{CE07AD59-728E-4B6A-BAC9-EA6075C3D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525" y="-19050"/>
            <a:ext cx="9144000" cy="100013"/>
            <a:chOff x="0" y="0"/>
            <a:chExt cx="5760" cy="63"/>
          </a:xfrm>
        </p:grpSpPr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2880" cy="63"/>
            </a:xfrm>
            <a:prstGeom prst="rect">
              <a:avLst/>
            </a:prstGeom>
            <a:solidFill>
              <a:srgbClr val="FFCD0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2880" y="0"/>
              <a:ext cx="2880" cy="63"/>
            </a:xfrm>
            <a:prstGeom prst="rect">
              <a:avLst/>
            </a:prstGeom>
            <a:solidFill>
              <a:srgbClr val="00529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525" y="6613525"/>
            <a:ext cx="9144000" cy="268288"/>
            <a:chOff x="0" y="0"/>
            <a:chExt cx="5760" cy="63"/>
          </a:xfrm>
        </p:grpSpPr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2880" cy="63"/>
            </a:xfrm>
            <a:prstGeom prst="rect">
              <a:avLst/>
            </a:prstGeom>
            <a:solidFill>
              <a:srgbClr val="FFCD0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2880" y="0"/>
              <a:ext cx="2880" cy="63"/>
            </a:xfrm>
            <a:prstGeom prst="rect">
              <a:avLst/>
            </a:prstGeom>
            <a:solidFill>
              <a:srgbClr val="00529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</p:grpSp>
      <p:pic>
        <p:nvPicPr>
          <p:cNvPr id="1033" name="Picture 13" descr="Logo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99338" y="41275"/>
            <a:ext cx="151606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209800"/>
            <a:ext cx="9144000" cy="3046988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9999"/>
                </a:solidFill>
                <a:latin typeface="Lucida Calligraphy" pitchFamily="66" charset="0"/>
              </a:rPr>
              <a:t>LIC’s   NEW   MONEY BACK PLAN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9999"/>
                </a:solidFill>
                <a:latin typeface="Lucida Calligraphy" pitchFamily="66" charset="0"/>
              </a:rPr>
              <a:t>20 Years</a:t>
            </a:r>
          </a:p>
          <a:p>
            <a:pPr algn="ctr">
              <a:lnSpc>
                <a:spcPct val="200000"/>
              </a:lnSpc>
            </a:pPr>
            <a:r>
              <a:rPr lang="en-US" sz="2800" b="1" dirty="0" smtClean="0">
                <a:solidFill>
                  <a:srgbClr val="009999"/>
                </a:solidFill>
                <a:latin typeface="Lucida Calligraphy" pitchFamily="66" charset="0"/>
              </a:rPr>
              <a:t>( Plan No. 820 )</a:t>
            </a:r>
          </a:p>
          <a:p>
            <a:pPr algn="ctr">
              <a:lnSpc>
                <a:spcPct val="200000"/>
              </a:lnSpc>
            </a:pPr>
            <a:r>
              <a:rPr lang="en-US" sz="2000" b="1" smtClean="0">
                <a:solidFill>
                  <a:srgbClr val="009999"/>
                </a:solidFill>
                <a:latin typeface="Lucida Calligraphy" pitchFamily="66" charset="0"/>
              </a:rPr>
              <a:t>UIN : </a:t>
            </a:r>
            <a:r>
              <a:rPr lang="en-US" sz="2000" b="1" dirty="0" smtClean="0">
                <a:solidFill>
                  <a:srgbClr val="009999"/>
                </a:solidFill>
                <a:latin typeface="Lucida Calligraphy" pitchFamily="66" charset="0"/>
              </a:rPr>
              <a:t>512N280V01</a:t>
            </a:r>
            <a:endParaRPr lang="en-US" sz="2000" b="1" dirty="0">
              <a:solidFill>
                <a:srgbClr val="009999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9906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-20 years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75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20 years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820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A  Policy may be revived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within a period of 5 years from the date of first unpaid premium.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A  Policy may be revived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within a period of 2 years from the date of first unpaid premium.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Taxes,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if any , were borne by the corporation.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Taxes, if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any, shall be applicable at the prevailing rates and borne by the policyholder as per rules.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4114800"/>
          <a:ext cx="3505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Lucida Calligraphy" pitchFamily="66" charset="0"/>
                        </a:rPr>
                        <a:t>There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Lucida Calligraphy" pitchFamily="66" charset="0"/>
                        </a:rPr>
                        <a:t> shall be no change in the following Items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Back Dating</a:t>
                      </a:r>
                      <a:endParaRPr lang="en-US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Grace Period</a:t>
                      </a:r>
                      <a:endParaRPr lang="en-US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Assignment/Nomination</a:t>
                      </a:r>
                      <a:endParaRPr lang="en-US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152400"/>
            <a:ext cx="7391400" cy="400110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-20 years</a:t>
            </a:r>
            <a:endParaRPr lang="en-US" sz="20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838200"/>
          <a:ext cx="87630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343400"/>
              </a:tblGrid>
              <a:tr h="67398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-20 years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75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20 years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820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Maturity Benefit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Maturity Benefit</a:t>
                      </a:r>
                      <a:endParaRPr lang="en-US" sz="1800" b="1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40% of the Basic Sum Assured along with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Vested Simple Reversionary Bonuses and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Additional Bonus, if any.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40% of the Basic Sum Assured along with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Vested Simple Reversionary Bonuses and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Additional Bonus, if any.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9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Death Benefit</a:t>
                      </a:r>
                      <a:endParaRPr lang="en-US" sz="1800" b="1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Death Benefit</a:t>
                      </a:r>
                      <a:endParaRPr lang="en-US" sz="1800" b="1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26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i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Basic Sum Assured(BSA) </a:t>
                      </a: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along with Vested Simple Reversionary Bonuses and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Additional Bonus, if any.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i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‘Sum  Assured on Death</a:t>
                      </a: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’ along with Vested Simple Reversionary Bonuses and</a:t>
                      </a:r>
                      <a:r>
                        <a:rPr lang="en-US" sz="20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Additional Bonus, if any.</a:t>
                      </a: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death benefit  as defined above shall not be less than 105% of total premiums* paid as on the date of death . </a:t>
                      </a:r>
                      <a:endParaRPr lang="en-US" sz="2000" baseline="0" dirty="0" smtClean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ounded Rectangular Callout 6"/>
          <p:cNvSpPr/>
          <p:nvPr/>
        </p:nvSpPr>
        <p:spPr bwMode="auto">
          <a:xfrm>
            <a:off x="3733800" y="3200400"/>
            <a:ext cx="1371600" cy="762000"/>
          </a:xfrm>
          <a:prstGeom prst="wedgeRoundRectCallout">
            <a:avLst>
              <a:gd name="adj1" fmla="val 28910"/>
              <a:gd name="adj2" fmla="val 98492"/>
              <a:gd name="adj3" fmla="val 16667"/>
            </a:avLst>
          </a:prstGeom>
          <a:solidFill>
            <a:srgbClr val="0099CC">
              <a:alpha val="60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Modification-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‘Sum Assured on  Death' </a:t>
            </a:r>
            <a:r>
              <a:rPr lang="en-US" sz="1100" dirty="0" smtClean="0">
                <a:latin typeface="Arial" charset="0"/>
              </a:rPr>
              <a:t> instead of SA</a:t>
            </a:r>
            <a:endParaRPr kumimoji="0" lang="en-US" sz="11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" name="Line Callout 1 5"/>
          <p:cNvSpPr/>
          <p:nvPr/>
        </p:nvSpPr>
        <p:spPr bwMode="auto">
          <a:xfrm rot="10428117" flipH="1" flipV="1">
            <a:off x="4292545" y="1269499"/>
            <a:ext cx="960006" cy="521463"/>
          </a:xfrm>
          <a:prstGeom prst="borderCallout1">
            <a:avLst>
              <a:gd name="adj1" fmla="val 59033"/>
              <a:gd name="adj2" fmla="val 96432"/>
              <a:gd name="adj3" fmla="val 142470"/>
              <a:gd name="adj4" fmla="val 112961"/>
            </a:avLst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No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change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7162800" cy="461665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-20 years ~ Benefits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143000"/>
            <a:ext cx="8458200" cy="5116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009999"/>
                </a:solidFill>
                <a:latin typeface="Lucida Calligraphy" pitchFamily="66" charset="0"/>
              </a:rPr>
              <a:t>What is Sum Assured on Death?</a:t>
            </a:r>
          </a:p>
          <a:p>
            <a:pPr algn="ctr">
              <a:lnSpc>
                <a:spcPct val="150000"/>
              </a:lnSpc>
            </a:pPr>
            <a:endParaRPr lang="en-US" sz="1100" dirty="0" smtClean="0">
              <a:solidFill>
                <a:srgbClr val="009999"/>
              </a:solidFill>
              <a:latin typeface="Lucida Calligraphy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 smtClean="0">
                <a:solidFill>
                  <a:srgbClr val="009999"/>
                </a:solidFill>
                <a:latin typeface="Lucida Calligraphy" pitchFamily="66" charset="0"/>
              </a:rPr>
              <a:t>Sum  Assured on Death shall be Higher of ~</a:t>
            </a:r>
          </a:p>
          <a:p>
            <a:pPr algn="ctr">
              <a:lnSpc>
                <a:spcPct val="200000"/>
              </a:lnSpc>
            </a:pPr>
            <a:r>
              <a:rPr lang="en-US" sz="2400" dirty="0" smtClean="0">
                <a:solidFill>
                  <a:srgbClr val="009999"/>
                </a:solidFill>
                <a:latin typeface="Lucida Calligraphy" pitchFamily="66" charset="0"/>
              </a:rPr>
              <a:t>125% of Basic Sum Assured (1.25 x BSA)</a:t>
            </a:r>
          </a:p>
          <a:p>
            <a:pPr algn="ctr">
              <a:lnSpc>
                <a:spcPct val="200000"/>
              </a:lnSpc>
            </a:pPr>
            <a:r>
              <a:rPr lang="en-US" sz="2000" dirty="0" smtClean="0">
                <a:solidFill>
                  <a:srgbClr val="009999"/>
                </a:solidFill>
                <a:latin typeface="Lucida Calligraphy" pitchFamily="66" charset="0"/>
              </a:rPr>
              <a:t>OR</a:t>
            </a:r>
          </a:p>
          <a:p>
            <a:pPr algn="ctr">
              <a:lnSpc>
                <a:spcPct val="200000"/>
              </a:lnSpc>
            </a:pPr>
            <a:r>
              <a:rPr lang="en-US" sz="2400" dirty="0" smtClean="0">
                <a:solidFill>
                  <a:srgbClr val="009999"/>
                </a:solidFill>
                <a:latin typeface="Lucida Calligraphy" pitchFamily="66" charset="0"/>
              </a:rPr>
              <a:t>10 times </a:t>
            </a:r>
            <a:r>
              <a:rPr lang="en-US" sz="2400" dirty="0" err="1" smtClean="0">
                <a:solidFill>
                  <a:srgbClr val="009999"/>
                </a:solidFill>
                <a:latin typeface="Lucida Calligraphy" pitchFamily="66" charset="0"/>
              </a:rPr>
              <a:t>Annualised</a:t>
            </a:r>
            <a:r>
              <a:rPr lang="en-US" sz="2400" dirty="0" smtClean="0">
                <a:solidFill>
                  <a:srgbClr val="009999"/>
                </a:solidFill>
                <a:latin typeface="Lucida Calligraphy" pitchFamily="66" charset="0"/>
              </a:rPr>
              <a:t> Premium</a:t>
            </a:r>
            <a:r>
              <a:rPr lang="en-US" sz="2400" b="1" dirty="0" smtClean="0">
                <a:solidFill>
                  <a:srgbClr val="009999"/>
                </a:solidFill>
                <a:latin typeface="Lucida Calligraphy" pitchFamily="66" charset="0"/>
              </a:rPr>
              <a:t>.(10 x AP)</a:t>
            </a:r>
            <a:r>
              <a:rPr lang="en-US" sz="2400" dirty="0" smtClean="0">
                <a:solidFill>
                  <a:srgbClr val="009999"/>
                </a:solidFill>
                <a:latin typeface="Lucida Calligraphy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dirty="0" smtClean="0">
              <a:solidFill>
                <a:srgbClr val="009999"/>
              </a:solidFill>
              <a:latin typeface="Lucida Calligraphy" pitchFamily="66" charset="0"/>
            </a:endParaRPr>
          </a:p>
          <a:p>
            <a:pPr algn="ctr">
              <a:lnSpc>
                <a:spcPct val="150000"/>
              </a:lnSpc>
            </a:pPr>
            <a:endParaRPr lang="en-US" dirty="0" smtClean="0">
              <a:solidFill>
                <a:srgbClr val="009999"/>
              </a:solidFill>
              <a:latin typeface="Lucida Calligraphy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 smtClean="0">
                <a:solidFill>
                  <a:srgbClr val="009999"/>
                </a:solidFill>
                <a:latin typeface="Lucida Calligraphy" pitchFamily="66" charset="0"/>
              </a:rPr>
              <a:t>[</a:t>
            </a:r>
            <a:r>
              <a:rPr lang="en-US" dirty="0" smtClean="0">
                <a:solidFill>
                  <a:srgbClr val="009999"/>
                </a:solidFill>
                <a:latin typeface="Lucida Calligraphy" pitchFamily="66" charset="0"/>
              </a:rPr>
              <a:t>Premiums </a:t>
            </a:r>
            <a:r>
              <a:rPr lang="en-US" sz="2000" dirty="0" smtClean="0">
                <a:solidFill>
                  <a:srgbClr val="009999"/>
                </a:solidFill>
                <a:latin typeface="Lucida Calligraphy" pitchFamily="66" charset="0"/>
              </a:rPr>
              <a:t>- </a:t>
            </a:r>
            <a:r>
              <a:rPr lang="en-US" dirty="0" smtClean="0">
                <a:solidFill>
                  <a:srgbClr val="009999"/>
                </a:solidFill>
                <a:latin typeface="Lucida Calligraphy" pitchFamily="66" charset="0"/>
              </a:rPr>
              <a:t>excluding </a:t>
            </a:r>
            <a:r>
              <a:rPr lang="en-US" dirty="0" smtClean="0">
                <a:solidFill>
                  <a:srgbClr val="009999"/>
                </a:solidFill>
                <a:latin typeface="Lucida Calligraphy" pitchFamily="66" charset="0"/>
              </a:rPr>
              <a:t>taxes, extra premiums and premiums for riders, if any</a:t>
            </a:r>
            <a:r>
              <a:rPr lang="en-US" sz="2000" dirty="0" smtClean="0">
                <a:solidFill>
                  <a:srgbClr val="009999"/>
                </a:solidFill>
                <a:latin typeface="Lucida Calligraphy" pitchFamily="66" charset="0"/>
              </a:rPr>
              <a:t>]</a:t>
            </a:r>
            <a:endParaRPr lang="en-US" b="1" dirty="0">
              <a:solidFill>
                <a:srgbClr val="009999"/>
              </a:solidFill>
              <a:latin typeface="Lucida Calligraphy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2400"/>
            <a:ext cx="7391400" cy="461665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-20 years ~ Benefits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066800"/>
          <a:ext cx="82296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Survival</a:t>
                      </a:r>
                      <a:r>
                        <a:rPr lang="en-US" sz="2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Benefit</a:t>
                      </a:r>
                      <a:endParaRPr lang="en-US" sz="24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Policy Year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5th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sz="2000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en-US" sz="2000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Survival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Benefit Payable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457200" y="2971800"/>
          <a:ext cx="8305800" cy="364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408"/>
                <a:gridCol w="939957"/>
                <a:gridCol w="1025408"/>
                <a:gridCol w="1281759"/>
                <a:gridCol w="4033268"/>
              </a:tblGrid>
              <a:tr h="358608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-20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75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20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53696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Paid-up value per thousand Sum Assured 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Paid –up</a:t>
                      </a:r>
                      <a:r>
                        <a:rPr lang="en-US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value shall be equal to [(Number of premiums paid/ Total Number of premiums payable)x Basic Sum Assured less total amount of Survival Benefits paid under the policy.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21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‰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‰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6,11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2,7,12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3,8,13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4,9,14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endParaRPr lang="en-US" strike="sngStrike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trike="sngStrike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endParaRPr lang="en-US" strike="sngStrike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trike="sngStrike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52400"/>
            <a:ext cx="7315200" cy="461665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-20 years ~ Benefits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8077200" y="838200"/>
            <a:ext cx="1066800" cy="762000"/>
          </a:xfrm>
          <a:prstGeom prst="borderCallout1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 Change in SB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4114800" y="2590800"/>
            <a:ext cx="990600" cy="685800"/>
          </a:xfrm>
          <a:prstGeom prst="wedgeRoundRectCallout">
            <a:avLst>
              <a:gd name="adj1" fmla="val 60350"/>
              <a:gd name="adj2" fmla="val 136744"/>
              <a:gd name="adj3" fmla="val 16667"/>
            </a:avLst>
          </a:prstGeom>
          <a:solidFill>
            <a:srgbClr val="0099CC">
              <a:alpha val="40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Paid-up Value modified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295400"/>
          <a:ext cx="8686800" cy="5010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99"/>
                <a:gridCol w="3352801"/>
                <a:gridCol w="3505200"/>
              </a:tblGrid>
              <a:tr h="6902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Particulars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-20 years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Plan No. </a:t>
                      </a:r>
                      <a:r>
                        <a:rPr lang="en-US" sz="2000" b="1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75)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20 years ( Plan No. 820)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53425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r>
                        <a:rPr lang="en-US" sz="20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at entry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to 50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to 50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91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Age at Maturity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Maximum  70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Maximum 70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425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Policy Term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026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Premium Paying Term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122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Premium</a:t>
                      </a:r>
                      <a:r>
                        <a:rPr lang="en-US" sz="20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mode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Yearly, Half-yearly, Quarterly, Monthly (SSS or ECS) 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Yearly, Half-yearly, Quarterly, Monthly (SSS or ECS) 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91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Basic Sum Assured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50,000 and</a:t>
                      </a:r>
                      <a:r>
                        <a:rPr lang="en-US" sz="20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above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1,00,000 and above </a:t>
                      </a:r>
                    </a:p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In multiples of 5000)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Rounded Rectangular Callout 9"/>
          <p:cNvSpPr/>
          <p:nvPr/>
        </p:nvSpPr>
        <p:spPr bwMode="auto">
          <a:xfrm>
            <a:off x="8153400" y="3581400"/>
            <a:ext cx="990600" cy="990600"/>
          </a:xfrm>
          <a:prstGeom prst="wedgeRoundRectCallout">
            <a:avLst>
              <a:gd name="adj1" fmla="val -159769"/>
              <a:gd name="adj2" fmla="val -562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charset="0"/>
              </a:rPr>
              <a:t>Premium Paying term modified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52400"/>
            <a:ext cx="7162800" cy="830997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-20 years ~</a:t>
            </a:r>
          </a:p>
          <a:p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                         Eligibility Conditions and Restrictions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4114800" y="5486400"/>
            <a:ext cx="1143000" cy="990600"/>
          </a:xfrm>
          <a:prstGeom prst="wedgeRoundRectCallout">
            <a:avLst>
              <a:gd name="adj1" fmla="val 88752"/>
              <a:gd name="adj2" fmla="val -30384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charset="0"/>
              </a:rPr>
              <a:t>Minimum  Sum Assured  modified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Placeholder 5"/>
          <p:cNvGraphicFramePr>
            <a:graphicFrameLocks noGrp="1"/>
          </p:cNvGraphicFramePr>
          <p:nvPr>
            <p:ph type="tbl" idx="1"/>
          </p:nvPr>
        </p:nvGraphicFramePr>
        <p:xfrm>
          <a:off x="304800" y="1066800"/>
          <a:ext cx="8305800" cy="218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3276600"/>
                <a:gridCol w="3048000"/>
              </a:tblGrid>
              <a:tr h="413303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Lucida Calligraphy" pitchFamily="66" charset="0"/>
                        </a:rPr>
                        <a:t> Mode</a:t>
                      </a:r>
                      <a:endParaRPr lang="en-US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Book Antiqua" pitchFamily="18" charset="0"/>
                        </a:rPr>
                        <a:t>Rebate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Book Antiqua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869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75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Yearly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3% of tabular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Premium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2%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of tabular premium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Half-yearly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1.5% of tabular premium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1% of tabular premium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33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Quarterly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Nil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Nil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3581400"/>
          <a:ext cx="8534400" cy="227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519843"/>
                <a:gridCol w="2482735"/>
                <a:gridCol w="2017222"/>
              </a:tblGrid>
              <a:tr h="41439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-20 years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75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20 years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820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1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Basic Sum Assured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Rebate (Rs.)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Basic Sum Assured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Rebate (Rs.)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6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1,00,000 and above</a:t>
                      </a:r>
                      <a:endParaRPr lang="en-US" sz="1800" dirty="0" smtClean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2.00‰ 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5,00,000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and above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3.00‰ BSA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50001 to 1,00,000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1.00</a:t>
                      </a:r>
                      <a:r>
                        <a:rPr lang="en-US" sz="180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‰ </a:t>
                      </a:r>
                      <a:r>
                        <a:rPr lang="en-US" sz="1800" baseline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2,00,000 to 4,95,000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2.00‰ BSA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19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Upto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50000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Nil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1,00,000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1,95,000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Nil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ounded Rectangular Callout 8"/>
          <p:cNvSpPr/>
          <p:nvPr/>
        </p:nvSpPr>
        <p:spPr bwMode="auto">
          <a:xfrm>
            <a:off x="7850823" y="3124200"/>
            <a:ext cx="1293177" cy="587138"/>
          </a:xfrm>
          <a:prstGeom prst="wedgeRoundRectCallout">
            <a:avLst>
              <a:gd name="adj1" fmla="val -40696"/>
              <a:gd name="adj2" fmla="val 62182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Book Antiqua" pitchFamily="18" charset="0"/>
              </a:rPr>
              <a:t>Slab  &amp; Rate modified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8257764" y="838200"/>
            <a:ext cx="886236" cy="498722"/>
          </a:xfrm>
          <a:prstGeom prst="wedgeRoundRectCallout">
            <a:avLst>
              <a:gd name="adj1" fmla="val -45347"/>
              <a:gd name="adj2" fmla="val 74707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 Rate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Book Antiqua" pitchFamily="18" charset="0"/>
              </a:rPr>
              <a:t>modified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28600"/>
            <a:ext cx="7239000" cy="461665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-20 years ~ Rebates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143000"/>
          <a:ext cx="87630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4876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-20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75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20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</a:tr>
              <a:tr h="6488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Available after payment of 3 full years premiums.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Available after payment of 3 full years premiums.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952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Loan granted shall be 90% of the Surrender Value in case of </a:t>
                      </a:r>
                      <a:r>
                        <a:rPr lang="en-US" sz="1800" dirty="0" err="1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inforce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policies and 85% of the Surrender Value  in case of Paid-up policies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maximum amount of loan that can be granted as a percentage of Surrender Value be  as under: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 </a:t>
                      </a:r>
                      <a:r>
                        <a:rPr lang="en-US" sz="1800" dirty="0" err="1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inforce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and fully paid-up policies – </a:t>
                      </a:r>
                      <a:r>
                        <a:rPr lang="en-US" sz="1800" dirty="0" err="1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upto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90%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 paid-up policies – 80%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702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Foreclosure action shall be  initiated on default of 2 or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more half-yearly 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loan interest installments.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Foreclosure action shall not be taken under fully paid-up and </a:t>
                      </a:r>
                      <a:r>
                        <a:rPr lang="en-US" sz="1800" dirty="0" err="1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inforce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policies even if there is default of loan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interest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 bwMode="auto">
          <a:xfrm>
            <a:off x="7924800" y="2209800"/>
            <a:ext cx="990600" cy="609600"/>
          </a:xfrm>
          <a:prstGeom prst="wedgeRoundRectCallout">
            <a:avLst>
              <a:gd name="adj1" fmla="val -115508"/>
              <a:gd name="adj2" fmla="val 59951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Book Antiqua" pitchFamily="18" charset="0"/>
              </a:rPr>
              <a:t>% of loan modified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7162800" cy="461665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-20 years ~  Loan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762000"/>
          <a:ext cx="89154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374"/>
                <a:gridCol w="4458026"/>
              </a:tblGrid>
              <a:tr h="33389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75</a:t>
                      </a: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820</a:t>
                      </a: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Guaranteed Surrender Value (GSV)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Guaranteed Surrender Value (GSV)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Available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after payment of 3 full years premiums.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Available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after payment of 3 full years premiums.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70287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Before Payment of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Survival Benefit: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GSV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shall be equal to 30% of the total premiums paid less First Year Premium and  extra premium, if any.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After Payment of Survival Benefit: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GSV shall be 30% of the premiums paid after the due date on which last SB was paid 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extra premium, if any.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GSV shall be a percentage of total premiums paid (net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taxes) excluding extra premium, if any and premium paid for riders, if opted for. Less any survival Benefits already paid.</a:t>
                      </a:r>
                      <a:endParaRPr lang="en-US" sz="1800" dirty="0" smtClean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Examples of GSV factors applicable for total  premiums paid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Policy Year 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~ </a:t>
                      </a:r>
                      <a:r>
                        <a:rPr lang="en-US" sz="1800" u="sng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GSV factor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3   =   30%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5   =   50%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t -1  =   80% (t=Policy Term)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17276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Cash Value of  vested bonuses, if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ny.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GSV factor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applicable to vested bonus, if any. Examples of Vested bonus factors –</a:t>
                      </a:r>
                    </a:p>
                    <a:p>
                      <a:pPr algn="l"/>
                      <a:r>
                        <a:rPr lang="en-US" sz="1800" u="sng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r>
                        <a:rPr lang="en-US" sz="1800" u="sng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SV 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 </a:t>
                      </a:r>
                      <a:r>
                        <a:rPr lang="en-US" sz="1800" u="sng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Factor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3            16.21%             </a:t>
                      </a:r>
                    </a:p>
                    <a:p>
                      <a:pPr algn="l"/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10            18.16%</a:t>
                      </a:r>
                    </a:p>
                    <a:p>
                      <a:pPr algn="l"/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19               30%</a:t>
                      </a:r>
                      <a:endParaRPr lang="en-US" sz="16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ounded Rectangular Callout 4"/>
          <p:cNvSpPr/>
          <p:nvPr/>
        </p:nvSpPr>
        <p:spPr bwMode="auto">
          <a:xfrm>
            <a:off x="3657600" y="4343400"/>
            <a:ext cx="838200" cy="533400"/>
          </a:xfrm>
          <a:prstGeom prst="wedgeRoundRectCallout">
            <a:avLst>
              <a:gd name="adj1" fmla="val 78187"/>
              <a:gd name="adj2" fmla="val 20302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GSV % modified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latin typeface="Book Antiqua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3505200" y="5562600"/>
            <a:ext cx="838200" cy="685800"/>
          </a:xfrm>
          <a:prstGeom prst="wedgeRoundRectCallout">
            <a:avLst>
              <a:gd name="adj1" fmla="val 101684"/>
              <a:gd name="adj2" fmla="val 56054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Bonus</a:t>
            </a:r>
            <a:r>
              <a:rPr lang="en-US" sz="1100" dirty="0" smtClean="0">
                <a:solidFill>
                  <a:srgbClr val="800000"/>
                </a:solidFill>
                <a:latin typeface="Book Antiqua" pitchFamily="18" charset="0"/>
              </a:rPr>
              <a:t> </a:t>
            </a:r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Payable modified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latin typeface="Book Antiqua" pitchFamily="18" charset="0"/>
            </a:endParaRPr>
          </a:p>
        </p:txBody>
      </p:sp>
      <p:sp>
        <p:nvSpPr>
          <p:cNvPr id="7" name="Line Callout 1 6"/>
          <p:cNvSpPr/>
          <p:nvPr/>
        </p:nvSpPr>
        <p:spPr bwMode="auto">
          <a:xfrm>
            <a:off x="8382000" y="1447800"/>
            <a:ext cx="762000" cy="384048"/>
          </a:xfrm>
          <a:prstGeom prst="borderCallout1">
            <a:avLst/>
          </a:prstGeom>
          <a:noFill/>
          <a:ln w="952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No Change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52400"/>
            <a:ext cx="7162800" cy="400110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-20 years ~ Surrender Value</a:t>
            </a:r>
            <a:endParaRPr lang="en-US" sz="20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610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-20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75</a:t>
                      </a:r>
                      <a:endParaRPr lang="en-US" sz="18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20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820</a:t>
                      </a:r>
                      <a:endParaRPr lang="en-US" sz="18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Special Surrender Value (SSV)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Special Surrender Value (SSV)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Surrender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Value shall be  the discounted  value of the Paid-up Sum Assured and vested simple reversionary bonuses.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Surrender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Value shall be  the discounted  value of the Paid-up Sum Assured and vested simple reversionary bonuses.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discount factors shall be special surrender value factors as provided in Table-1A of the Special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Surrender Value Booklet and will depend upon the policy term and duration elapsed since the commencement of the policy.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discount factors shall be special surrender value factors as provided in Table-1A of the Special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Surrender Value Booklet and will depend upon the policy term and duration elapsed since the commencement of the policy.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Surrender Value Payable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Surrender Value payable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Higher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Guaranteed Surrender Value and Special Surrender Value shall be payable.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Higher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Guaranteed Surrender Value and Special Surrender Value shall be payable.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Line Callout 1 2"/>
          <p:cNvSpPr/>
          <p:nvPr/>
        </p:nvSpPr>
        <p:spPr bwMode="auto">
          <a:xfrm>
            <a:off x="5334000" y="685800"/>
            <a:ext cx="2057400" cy="457200"/>
          </a:xfrm>
          <a:prstGeom prst="borderCallout1">
            <a:avLst>
              <a:gd name="adj1" fmla="val 18750"/>
              <a:gd name="adj2" fmla="val -8333"/>
              <a:gd name="adj3" fmla="val 134038"/>
              <a:gd name="adj4" fmla="val -34976"/>
            </a:avLst>
          </a:prstGeom>
          <a:noFill/>
          <a:ln w="9525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No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change in SSV</a:t>
            </a: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7391400" cy="400110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-20 years ~ Surrender Value</a:t>
            </a:r>
            <a:endParaRPr lang="en-US" sz="20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IC TEmplate">
  <a:themeElements>
    <a:clrScheme name="1_LI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LI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LI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1281</Words>
  <Application>Microsoft Office PowerPoint</Application>
  <PresentationFormat>On-screen Show (4:3)</PresentationFormat>
  <Paragraphs>211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1_LIC TEmplate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201</cp:revision>
  <dcterms:created xsi:type="dcterms:W3CDTF">2006-08-16T00:00:00Z</dcterms:created>
  <dcterms:modified xsi:type="dcterms:W3CDTF">2013-12-31T12:32:35Z</dcterms:modified>
</cp:coreProperties>
</file>