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64" r:id="rId2"/>
    <p:sldId id="273" r:id="rId3"/>
    <p:sldId id="258" r:id="rId4"/>
    <p:sldId id="276" r:id="rId5"/>
    <p:sldId id="274" r:id="rId6"/>
    <p:sldId id="268" r:id="rId7"/>
    <p:sldId id="269" r:id="rId8"/>
    <p:sldId id="270" r:id="rId9"/>
    <p:sldId id="271" r:id="rId10"/>
    <p:sldId id="27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D60093"/>
    <a:srgbClr val="FF3399"/>
    <a:srgbClr val="FF66FF"/>
    <a:srgbClr val="0099CC"/>
    <a:srgbClr val="006600"/>
    <a:srgbClr val="800000"/>
    <a:srgbClr val="660033"/>
    <a:srgbClr val="CC6600"/>
    <a:srgbClr val="66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646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BDA560-020F-46A5-BC58-30478DB1D172}" type="datetimeFigureOut">
              <a:rPr lang="en-US" smtClean="0"/>
              <a:pPr/>
              <a:t>12/31/2013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FC4CD-F5FD-46B5-B876-74D1CCD250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6324B-D636-4039-B222-4391D4B81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2E552-BF43-4609-B33F-BBD14E74B1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9B3D6-B404-4EFD-832C-ADEAB0C5E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0D5D1-6B8B-4472-B4EA-A88B5E0BEF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782A0-17DD-46CA-9557-DB180B4FC5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B5B0E-23E9-4680-9C04-30E556A93E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8C907-AAD2-484A-BBC1-D1E6637C2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AA8EC6-AF68-4BC9-ABE7-C79FFE0380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B0EE1-FF05-408C-9D6B-B647C36092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06D51-FD57-4E1C-AD36-2C0A84A372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1A4B8-64AF-491D-93F9-59448B975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2DFA6-4E62-4DF0-9BD3-B7BB63CF3C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LIC's Jeevan Vaibhav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cs typeface="Arial" charset="0"/>
              </a:defRPr>
            </a:lvl1pPr>
          </a:lstStyle>
          <a:p>
            <a:pPr>
              <a:defRPr/>
            </a:pPr>
            <a:fld id="{CE07AD59-728E-4B6A-BAC9-EA6075C3DA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9525" y="-19050"/>
            <a:ext cx="9144000" cy="100013"/>
            <a:chOff x="0" y="0"/>
            <a:chExt cx="5760" cy="63"/>
          </a:xfrm>
        </p:grpSpPr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2880" cy="63"/>
            </a:xfrm>
            <a:prstGeom prst="rect">
              <a:avLst/>
            </a:prstGeom>
            <a:solidFill>
              <a:srgbClr val="FFCD05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baseline="-25000">
                <a:cs typeface="Arial" charset="0"/>
              </a:endParaRPr>
            </a:p>
          </p:txBody>
        </p:sp>
        <p:sp>
          <p:nvSpPr>
            <p:cNvPr id="7177" name="Rectangle 9"/>
            <p:cNvSpPr>
              <a:spLocks noChangeArrowheads="1"/>
            </p:cNvSpPr>
            <p:nvPr/>
          </p:nvSpPr>
          <p:spPr bwMode="auto">
            <a:xfrm>
              <a:off x="2880" y="0"/>
              <a:ext cx="2880" cy="63"/>
            </a:xfrm>
            <a:prstGeom prst="rect">
              <a:avLst/>
            </a:prstGeom>
            <a:solidFill>
              <a:srgbClr val="00529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baseline="-25000">
                <a:cs typeface="Arial" charset="0"/>
              </a:endParaRP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9525" y="6613525"/>
            <a:ext cx="9144000" cy="268288"/>
            <a:chOff x="0" y="0"/>
            <a:chExt cx="5760" cy="63"/>
          </a:xfrm>
        </p:grpSpPr>
        <p:sp>
          <p:nvSpPr>
            <p:cNvPr id="7179" name="Rectangle 11"/>
            <p:cNvSpPr>
              <a:spLocks noChangeArrowheads="1"/>
            </p:cNvSpPr>
            <p:nvPr/>
          </p:nvSpPr>
          <p:spPr bwMode="auto">
            <a:xfrm>
              <a:off x="0" y="0"/>
              <a:ext cx="2880" cy="63"/>
            </a:xfrm>
            <a:prstGeom prst="rect">
              <a:avLst/>
            </a:prstGeom>
            <a:solidFill>
              <a:srgbClr val="FFCD05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baseline="-25000">
                <a:cs typeface="Arial" charset="0"/>
              </a:endParaRPr>
            </a:p>
          </p:txBody>
        </p:sp>
        <p:sp>
          <p:nvSpPr>
            <p:cNvPr id="7180" name="Rectangle 12"/>
            <p:cNvSpPr>
              <a:spLocks noChangeArrowheads="1"/>
            </p:cNvSpPr>
            <p:nvPr/>
          </p:nvSpPr>
          <p:spPr bwMode="auto">
            <a:xfrm>
              <a:off x="2880" y="0"/>
              <a:ext cx="2880" cy="63"/>
            </a:xfrm>
            <a:prstGeom prst="rect">
              <a:avLst/>
            </a:prstGeom>
            <a:solidFill>
              <a:srgbClr val="00529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baseline="-25000">
                <a:cs typeface="Arial" charset="0"/>
              </a:endParaRPr>
            </a:p>
          </p:txBody>
        </p:sp>
      </p:grpSp>
      <p:pic>
        <p:nvPicPr>
          <p:cNvPr id="1033" name="Picture 13" descr="Logo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399338" y="41275"/>
            <a:ext cx="1516062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981200"/>
            <a:ext cx="9144000" cy="2985433"/>
          </a:xfrm>
          <a:prstGeom prst="rect">
            <a:avLst/>
          </a:prstGeo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009999"/>
                </a:solidFill>
                <a:latin typeface="Lucida Calligraphy" pitchFamily="66" charset="0"/>
              </a:rPr>
              <a:t>LIC’s   NEW   MONEY BACK PLAN</a:t>
            </a:r>
          </a:p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009999"/>
                </a:solidFill>
                <a:latin typeface="Lucida Calligraphy" pitchFamily="66" charset="0"/>
              </a:rPr>
              <a:t>25 Years</a:t>
            </a:r>
          </a:p>
          <a:p>
            <a:pPr algn="ctr">
              <a:lnSpc>
                <a:spcPct val="200000"/>
              </a:lnSpc>
            </a:pPr>
            <a:r>
              <a:rPr lang="en-US" sz="2800" b="1" dirty="0" smtClean="0">
                <a:solidFill>
                  <a:srgbClr val="009999"/>
                </a:solidFill>
                <a:latin typeface="Lucida Calligraphy" pitchFamily="66" charset="0"/>
              </a:rPr>
              <a:t>( Plan No. 821 )</a:t>
            </a:r>
          </a:p>
          <a:p>
            <a:pPr algn="ctr">
              <a:lnSpc>
                <a:spcPct val="200000"/>
              </a:lnSpc>
            </a:pPr>
            <a:r>
              <a:rPr lang="en-US" b="1" dirty="0" smtClean="0">
                <a:solidFill>
                  <a:srgbClr val="009999"/>
                </a:solidFill>
                <a:latin typeface="Lucida Calligraphy" pitchFamily="66" charset="0"/>
              </a:rPr>
              <a:t>UIN:51278VO1</a:t>
            </a:r>
            <a:endParaRPr lang="en-US" b="1" dirty="0">
              <a:solidFill>
                <a:srgbClr val="009999"/>
              </a:solidFill>
              <a:latin typeface="Lucida Calligraph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144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Lucida Calligraphy" pitchFamily="66" charset="0"/>
                          <a:cs typeface="Times New Roman" pitchFamily="18" charset="0"/>
                        </a:rPr>
                        <a:t>Money Back Plan -25 years</a:t>
                      </a:r>
                    </a:p>
                    <a:p>
                      <a:pPr algn="ctr"/>
                      <a:r>
                        <a:rPr lang="en-US" sz="16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Lucida Calligraphy" pitchFamily="66" charset="0"/>
                          <a:cs typeface="Times New Roman" pitchFamily="18" charset="0"/>
                        </a:rPr>
                        <a:t>Plan No. 93</a:t>
                      </a:r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  <a:latin typeface="Lucida Calligraphy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Lucida Calligraphy" pitchFamily="66" charset="0"/>
                          <a:cs typeface="Times New Roman" pitchFamily="18" charset="0"/>
                        </a:rPr>
                        <a:t>New Money Back Plan – 25 years</a:t>
                      </a:r>
                    </a:p>
                    <a:p>
                      <a:pPr algn="ctr"/>
                      <a:r>
                        <a:rPr lang="en-US" sz="16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Lucida Calligraphy" pitchFamily="66" charset="0"/>
                          <a:cs typeface="Times New Roman" pitchFamily="18" charset="0"/>
                        </a:rPr>
                        <a:t>Plan No. 821</a:t>
                      </a:r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  <a:latin typeface="Lucida Calligraphy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A  Policy may be revived</a:t>
                      </a:r>
                      <a:r>
                        <a:rPr lang="en-US" sz="1600" baseline="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 within a period of 5 years from the date of first unpaid premium.</a:t>
                      </a:r>
                      <a:endParaRPr lang="en-US" sz="1600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A  Policy may be revived</a:t>
                      </a:r>
                      <a:r>
                        <a:rPr lang="en-US" sz="1600" baseline="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 within a period of 2 years from the date of first unpaid premium.</a:t>
                      </a:r>
                      <a:endParaRPr lang="en-US" sz="1600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Taxes,</a:t>
                      </a:r>
                      <a:r>
                        <a:rPr lang="en-US" sz="1600" baseline="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 if any , were borne by the Corporation.</a:t>
                      </a:r>
                      <a:endParaRPr lang="en-US" sz="1600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Taxes, if</a:t>
                      </a:r>
                      <a:r>
                        <a:rPr lang="en-US" sz="1600" baseline="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 any, shall be applicable at the prevailing rates and borne by the policyholder as per rules.</a:t>
                      </a:r>
                      <a:endParaRPr lang="en-US" sz="1600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514600" y="3657600"/>
          <a:ext cx="35052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Lucida Calligraphy" pitchFamily="66" charset="0"/>
                        </a:rPr>
                        <a:t>There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Lucida Calligraphy" pitchFamily="66" charset="0"/>
                        </a:rPr>
                        <a:t> shall be no change in the following Items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  <a:latin typeface="Lucida Calligraphy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Back Dating</a:t>
                      </a:r>
                      <a:endParaRPr lang="en-US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Grace Period</a:t>
                      </a:r>
                      <a:endParaRPr lang="en-US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Assignment/Nomination</a:t>
                      </a:r>
                      <a:endParaRPr lang="en-US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152400"/>
            <a:ext cx="7391400" cy="400110"/>
          </a:xfrm>
          <a:prstGeom prst="rect">
            <a:avLst/>
          </a:prstGeo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9999"/>
                </a:solidFill>
                <a:latin typeface="Times New Roman" pitchFamily="18" charset="0"/>
                <a:cs typeface="Times New Roman" pitchFamily="18" charset="0"/>
              </a:rPr>
              <a:t>LIC’s  New Money Back Plan -25 years</a:t>
            </a:r>
            <a:endParaRPr lang="en-US" sz="2000" b="1" dirty="0">
              <a:solidFill>
                <a:srgbClr val="0099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838200"/>
          <a:ext cx="8763000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  <a:gridCol w="4343400"/>
              </a:tblGrid>
              <a:tr h="67398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Money Back Plan -25 years</a:t>
                      </a:r>
                    </a:p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 No. 93</a:t>
                      </a:r>
                      <a:endParaRPr 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New Money Back Plan – 25 years</a:t>
                      </a:r>
                    </a:p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 No. 821</a:t>
                      </a:r>
                      <a:endParaRPr lang="en-US" sz="2000" b="1" dirty="0">
                        <a:solidFill>
                          <a:schemeClr val="bg1">
                            <a:lumMod val="8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Maturity Benefit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Maturity Benefit</a:t>
                      </a:r>
                      <a:endParaRPr lang="en-US" sz="1800" b="1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76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40% of the Basic Sum Assured along with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Vested Simple Reversionary Bonuses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and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Final Additional Bonus, if Any.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40% of the Basic Sum Assured along with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Vested Simple Reversionary Bonuses and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Final Additional Bonus, if Any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16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Death Benefit</a:t>
                      </a:r>
                      <a:endParaRPr lang="en-US" sz="1800" b="1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Death Benefit</a:t>
                      </a:r>
                      <a:endParaRPr lang="en-US" sz="1800" b="1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7267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1" i="1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Sum Assured(SA) </a:t>
                      </a:r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along with Vested Simple Reversionary Bonuses and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Final Additional Bonus, if any.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1" i="1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‘Sum  Assured on Death</a:t>
                      </a:r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’ along with Vested Simple Reversionary Bonuses and</a:t>
                      </a:r>
                      <a:r>
                        <a:rPr lang="en-US" sz="20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Final Additional Bonus, if any.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2000" baseline="0" dirty="0" smtClean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death benefit  as defined above shall not be less than 105% of total premiums* paid as on the date of death .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2000" baseline="0" dirty="0" smtClean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Rounded Rectangular Callout 6"/>
          <p:cNvSpPr/>
          <p:nvPr/>
        </p:nvSpPr>
        <p:spPr bwMode="auto">
          <a:xfrm>
            <a:off x="3886200" y="3276600"/>
            <a:ext cx="1447800" cy="762000"/>
          </a:xfrm>
          <a:prstGeom prst="wedgeRoundRectCallout">
            <a:avLst>
              <a:gd name="adj1" fmla="val 25833"/>
              <a:gd name="adj2" fmla="val 63210"/>
              <a:gd name="adj3" fmla="val 16667"/>
            </a:avLst>
          </a:prstGeom>
          <a:solidFill>
            <a:srgbClr val="0099CC">
              <a:alpha val="60000"/>
            </a:srgb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Modification-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 ‘Sum Assured on  Death' </a:t>
            </a:r>
            <a:r>
              <a:rPr lang="en-US" sz="1100" dirty="0" smtClean="0">
                <a:latin typeface="Arial" charset="0"/>
              </a:rPr>
              <a:t> instead of SA</a:t>
            </a:r>
            <a:endParaRPr kumimoji="0" lang="en-US" sz="11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6" name="Line Callout 1 5"/>
          <p:cNvSpPr/>
          <p:nvPr/>
        </p:nvSpPr>
        <p:spPr bwMode="auto">
          <a:xfrm rot="10428117" flipH="1" flipV="1">
            <a:off x="4216343" y="1345700"/>
            <a:ext cx="960006" cy="521463"/>
          </a:xfrm>
          <a:prstGeom prst="borderCallout1">
            <a:avLst>
              <a:gd name="adj1" fmla="val 72091"/>
              <a:gd name="adj2" fmla="val 107454"/>
              <a:gd name="adj3" fmla="val 85444"/>
              <a:gd name="adj4" fmla="val 139908"/>
            </a:avLst>
          </a:prstGeom>
          <a:noFill/>
          <a:ln w="95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No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change</a:t>
            </a:r>
            <a:endParaRPr kumimoji="0" lang="en-US" sz="14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52400"/>
            <a:ext cx="7162800" cy="461665"/>
          </a:xfrm>
          <a:prstGeom prst="rect">
            <a:avLst/>
          </a:prstGeo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9999"/>
                </a:solidFill>
                <a:latin typeface="Times New Roman" pitchFamily="18" charset="0"/>
                <a:cs typeface="Times New Roman" pitchFamily="18" charset="0"/>
              </a:rPr>
              <a:t>LIC’s  New Money Back Plan -25 years ~ Benefits</a:t>
            </a:r>
            <a:endParaRPr lang="en-US" sz="2400" b="1" dirty="0">
              <a:solidFill>
                <a:srgbClr val="0099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143000"/>
            <a:ext cx="8458200" cy="4701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dirty="0" smtClean="0">
                <a:solidFill>
                  <a:srgbClr val="009999"/>
                </a:solidFill>
                <a:latin typeface="Lucida Calligraphy" pitchFamily="66" charset="0"/>
              </a:rPr>
              <a:t>What is Sum Assured on Death?</a:t>
            </a:r>
          </a:p>
          <a:p>
            <a:pPr algn="ctr">
              <a:lnSpc>
                <a:spcPct val="150000"/>
              </a:lnSpc>
            </a:pPr>
            <a:endParaRPr lang="en-US" sz="1100" dirty="0" smtClean="0">
              <a:solidFill>
                <a:srgbClr val="009999"/>
              </a:solidFill>
              <a:latin typeface="Lucida Calligraphy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en-US" sz="2000" dirty="0" smtClean="0">
                <a:solidFill>
                  <a:srgbClr val="009999"/>
                </a:solidFill>
                <a:latin typeface="Lucida Calligraphy" pitchFamily="66" charset="0"/>
              </a:rPr>
              <a:t>Sum  Assured on Death shall be Higher of ~</a:t>
            </a:r>
          </a:p>
          <a:p>
            <a:pPr algn="ctr">
              <a:lnSpc>
                <a:spcPct val="200000"/>
              </a:lnSpc>
            </a:pPr>
            <a:r>
              <a:rPr lang="en-US" sz="2400" dirty="0" smtClean="0">
                <a:solidFill>
                  <a:srgbClr val="009999"/>
                </a:solidFill>
                <a:latin typeface="Lucida Calligraphy" pitchFamily="66" charset="0"/>
              </a:rPr>
              <a:t>125% of Basic Sum Assured (1.25 x BSA)</a:t>
            </a:r>
          </a:p>
          <a:p>
            <a:pPr algn="ctr">
              <a:lnSpc>
                <a:spcPct val="200000"/>
              </a:lnSpc>
            </a:pPr>
            <a:r>
              <a:rPr lang="en-US" sz="2000" dirty="0" smtClean="0">
                <a:solidFill>
                  <a:srgbClr val="009999"/>
                </a:solidFill>
                <a:latin typeface="Lucida Calligraphy" pitchFamily="66" charset="0"/>
              </a:rPr>
              <a:t>OR</a:t>
            </a:r>
          </a:p>
          <a:p>
            <a:pPr algn="ctr">
              <a:lnSpc>
                <a:spcPct val="200000"/>
              </a:lnSpc>
            </a:pPr>
            <a:r>
              <a:rPr lang="en-US" sz="2400" dirty="0" smtClean="0">
                <a:solidFill>
                  <a:srgbClr val="009999"/>
                </a:solidFill>
                <a:latin typeface="Lucida Calligraphy" pitchFamily="66" charset="0"/>
              </a:rPr>
              <a:t>10 times </a:t>
            </a:r>
            <a:r>
              <a:rPr lang="en-US" sz="2400" dirty="0" err="1" smtClean="0">
                <a:solidFill>
                  <a:srgbClr val="009999"/>
                </a:solidFill>
                <a:latin typeface="Lucida Calligraphy" pitchFamily="66" charset="0"/>
              </a:rPr>
              <a:t>Annualised</a:t>
            </a:r>
            <a:r>
              <a:rPr lang="en-US" sz="2400" dirty="0" smtClean="0">
                <a:solidFill>
                  <a:srgbClr val="009999"/>
                </a:solidFill>
                <a:latin typeface="Lucida Calligraphy" pitchFamily="66" charset="0"/>
              </a:rPr>
              <a:t>  Premium</a:t>
            </a:r>
            <a:r>
              <a:rPr lang="en-US" sz="2400" b="1" dirty="0" smtClean="0">
                <a:solidFill>
                  <a:srgbClr val="009999"/>
                </a:solidFill>
                <a:latin typeface="Lucida Calligraphy" pitchFamily="66" charset="0"/>
              </a:rPr>
              <a:t>.(10 x AP)</a:t>
            </a:r>
            <a:r>
              <a:rPr lang="en-US" sz="2400" dirty="0" smtClean="0">
                <a:solidFill>
                  <a:srgbClr val="009999"/>
                </a:solidFill>
                <a:latin typeface="Lucida Calligraphy" pitchFamily="66" charset="0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en-US" dirty="0" smtClean="0">
              <a:solidFill>
                <a:srgbClr val="009999"/>
              </a:solidFill>
              <a:latin typeface="Lucida Calligraphy" pitchFamily="66" charset="0"/>
            </a:endParaRPr>
          </a:p>
          <a:p>
            <a:pPr algn="ctr">
              <a:lnSpc>
                <a:spcPct val="150000"/>
              </a:lnSpc>
            </a:pPr>
            <a:r>
              <a:rPr lang="en-US" sz="2000" smtClean="0">
                <a:solidFill>
                  <a:srgbClr val="009999"/>
                </a:solidFill>
                <a:latin typeface="Lucida Calligraphy" pitchFamily="66" charset="0"/>
              </a:rPr>
              <a:t>[*Premiums - </a:t>
            </a:r>
            <a:r>
              <a:rPr lang="en-US" smtClean="0">
                <a:solidFill>
                  <a:srgbClr val="009999"/>
                </a:solidFill>
                <a:latin typeface="Lucida Calligraphy" pitchFamily="66" charset="0"/>
              </a:rPr>
              <a:t>excluding </a:t>
            </a:r>
            <a:r>
              <a:rPr lang="en-US" dirty="0" smtClean="0">
                <a:solidFill>
                  <a:srgbClr val="009999"/>
                </a:solidFill>
                <a:latin typeface="Lucida Calligraphy" pitchFamily="66" charset="0"/>
              </a:rPr>
              <a:t>taxes, extra premiums and premiums for riders, if any</a:t>
            </a:r>
            <a:r>
              <a:rPr lang="en-US" sz="2000" dirty="0" smtClean="0">
                <a:solidFill>
                  <a:srgbClr val="009999"/>
                </a:solidFill>
                <a:latin typeface="Lucida Calligraphy" pitchFamily="66" charset="0"/>
              </a:rPr>
              <a:t>]</a:t>
            </a:r>
            <a:endParaRPr lang="en-US" b="1" dirty="0">
              <a:solidFill>
                <a:srgbClr val="009999"/>
              </a:solidFill>
              <a:latin typeface="Lucida Calligraphy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52400"/>
            <a:ext cx="7391400" cy="461665"/>
          </a:xfrm>
          <a:prstGeom prst="rect">
            <a:avLst/>
          </a:prstGeo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9999"/>
                </a:solidFill>
                <a:latin typeface="Times New Roman" pitchFamily="18" charset="0"/>
                <a:cs typeface="Times New Roman" pitchFamily="18" charset="0"/>
              </a:rPr>
              <a:t>LIC’s  New Money Back Plan -25 years ~ Benefits</a:t>
            </a:r>
            <a:endParaRPr lang="en-US" sz="2400" b="1" dirty="0">
              <a:solidFill>
                <a:srgbClr val="0099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066800"/>
          <a:ext cx="8229600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Survival</a:t>
                      </a:r>
                      <a:r>
                        <a:rPr lang="en-US" sz="2400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Benefit</a:t>
                      </a:r>
                      <a:endParaRPr lang="en-US" sz="2400" dirty="0">
                        <a:solidFill>
                          <a:schemeClr val="bg1">
                            <a:lumMod val="8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>
                            <a:lumMod val="8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Policy Year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5th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lang="en-US" sz="2000" baseline="30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r>
                        <a:rPr lang="en-US" sz="2000" baseline="30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2000" baseline="30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Survival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Benefit Payable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15%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15%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15%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15%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Content Placeholder 3"/>
          <p:cNvGraphicFramePr>
            <a:graphicFrameLocks/>
          </p:cNvGraphicFramePr>
          <p:nvPr/>
        </p:nvGraphicFramePr>
        <p:xfrm>
          <a:off x="457200" y="2971800"/>
          <a:ext cx="8305800" cy="364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822365"/>
                <a:gridCol w="1025408"/>
                <a:gridCol w="1281759"/>
                <a:gridCol w="4033268"/>
              </a:tblGrid>
              <a:tr h="358608"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Money Back Plan -25 years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 No. 93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New Money Back Plan – 25 years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 No. 821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</a:tr>
              <a:tr h="353696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Paid-up value per thousand Sum Assured 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Paid –up</a:t>
                      </a:r>
                      <a:r>
                        <a:rPr lang="en-US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value shall be equal to [(Number of premiums paid/ Total Number of premiums payable)x Basic Sum Assured less total amount of Survival Benefits paid under the policy.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21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Year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‰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Year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‰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369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6,11,16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369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2,7,12,17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124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152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369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3,8,13,18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186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214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369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4,9,14,19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248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276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3696">
                <a:tc>
                  <a:txBody>
                    <a:bodyPr/>
                    <a:lstStyle/>
                    <a:p>
                      <a:pPr algn="ctr"/>
                      <a:endParaRPr lang="en-US" strike="sngStrike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trike="sngStrike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338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3696">
                <a:tc>
                  <a:txBody>
                    <a:bodyPr/>
                    <a:lstStyle/>
                    <a:p>
                      <a:pPr algn="ctr"/>
                      <a:endParaRPr lang="en-US" strike="sngStrike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trike="sngStrike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en-US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152400"/>
            <a:ext cx="7315200" cy="461665"/>
          </a:xfrm>
          <a:prstGeom prst="rect">
            <a:avLst/>
          </a:prstGeo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9999"/>
                </a:solidFill>
                <a:latin typeface="Times New Roman" pitchFamily="18" charset="0"/>
                <a:cs typeface="Times New Roman" pitchFamily="18" charset="0"/>
              </a:rPr>
              <a:t>LIC’s  New Money Back Plan -25 years ~ Benefits</a:t>
            </a:r>
            <a:endParaRPr lang="en-US" sz="2400" b="1" dirty="0">
              <a:solidFill>
                <a:srgbClr val="0099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Line Callout 1 5"/>
          <p:cNvSpPr/>
          <p:nvPr/>
        </p:nvSpPr>
        <p:spPr bwMode="auto">
          <a:xfrm>
            <a:off x="8001000" y="838200"/>
            <a:ext cx="1143000" cy="762000"/>
          </a:xfrm>
          <a:prstGeom prst="borderCallout1">
            <a:avLst/>
          </a:prstGeom>
          <a:noFill/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NO Change in SB</a:t>
            </a: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4114800" y="2590800"/>
            <a:ext cx="990600" cy="685800"/>
          </a:xfrm>
          <a:prstGeom prst="wedgeRoundRectCallout">
            <a:avLst>
              <a:gd name="adj1" fmla="val 48989"/>
              <a:gd name="adj2" fmla="val 99821"/>
              <a:gd name="adj3" fmla="val 16667"/>
            </a:avLst>
          </a:prstGeom>
          <a:solidFill>
            <a:srgbClr val="0099CC">
              <a:alpha val="40000"/>
            </a:srgb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Paid-up Value modified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295400"/>
          <a:ext cx="8686800" cy="5010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799"/>
                <a:gridCol w="3352801"/>
                <a:gridCol w="3505200"/>
              </a:tblGrid>
              <a:tr h="69026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Particulars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Money Back Plan -25 years</a:t>
                      </a:r>
                    </a:p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 Plan No. 93)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New Money Back Plan – 25 years ( Plan No. 821)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</a:tr>
              <a:tr h="53425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Age</a:t>
                      </a:r>
                      <a:r>
                        <a:rPr lang="en-US" sz="20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at entry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to 45 years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to 45 years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191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Age at Maturity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Maximum  70 years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Maximum 70 Years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425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Policy Term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 </a:t>
                      </a:r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years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 years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026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Premium Paying Term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 </a:t>
                      </a:r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Years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 Years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122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Premium</a:t>
                      </a:r>
                      <a:r>
                        <a:rPr lang="en-US" sz="20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mode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Yearly, Half-yearly, Quarterly, Monthly (SSS or ECS) 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Yearly, Half-yearly, Quarterly, Monthly (SSS or ECS) 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191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Basic Sum Assured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50,000 and</a:t>
                      </a:r>
                      <a:r>
                        <a:rPr lang="en-US" sz="20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above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1,00,000 and above </a:t>
                      </a:r>
                    </a:p>
                    <a:p>
                      <a:pPr algn="l"/>
                      <a:r>
                        <a:rPr lang="en-US" sz="20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 In multiples of 5000)</a:t>
                      </a:r>
                      <a:endParaRPr lang="en-US" sz="20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Rounded Rectangular Callout 9"/>
          <p:cNvSpPr/>
          <p:nvPr/>
        </p:nvSpPr>
        <p:spPr bwMode="auto">
          <a:xfrm>
            <a:off x="8001000" y="3505200"/>
            <a:ext cx="990600" cy="990600"/>
          </a:xfrm>
          <a:prstGeom prst="wedgeRoundRectCallout">
            <a:avLst>
              <a:gd name="adj1" fmla="val -176810"/>
              <a:gd name="adj2" fmla="val 37781"/>
              <a:gd name="adj3" fmla="val 16667"/>
            </a:avLst>
          </a:prstGeom>
          <a:solidFill>
            <a:srgbClr val="0099CC">
              <a:alpha val="79000"/>
            </a:srgb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Arial" charset="0"/>
              </a:rPr>
              <a:t>Premium Paying term modified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152400"/>
            <a:ext cx="7162800" cy="830997"/>
          </a:xfrm>
          <a:prstGeom prst="rect">
            <a:avLst/>
          </a:prstGeo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9999"/>
                </a:solidFill>
                <a:latin typeface="Times New Roman" pitchFamily="18" charset="0"/>
                <a:cs typeface="Times New Roman" pitchFamily="18" charset="0"/>
              </a:rPr>
              <a:t>LIC’s  New Money Back Plan -25 years ~</a:t>
            </a:r>
          </a:p>
          <a:p>
            <a:r>
              <a:rPr lang="en-US" sz="2400" b="1" dirty="0" smtClean="0">
                <a:solidFill>
                  <a:srgbClr val="009999"/>
                </a:solidFill>
                <a:latin typeface="Times New Roman" pitchFamily="18" charset="0"/>
                <a:cs typeface="Times New Roman" pitchFamily="18" charset="0"/>
              </a:rPr>
              <a:t>                         Eligibility Conditions and Restrictions</a:t>
            </a:r>
            <a:endParaRPr lang="en-US" sz="2400" b="1" dirty="0">
              <a:solidFill>
                <a:srgbClr val="0099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4191000" y="5715000"/>
            <a:ext cx="1143000" cy="762000"/>
          </a:xfrm>
          <a:prstGeom prst="wedgeRoundRectCallout">
            <a:avLst>
              <a:gd name="adj1" fmla="val 94527"/>
              <a:gd name="adj2" fmla="val 7533"/>
              <a:gd name="adj3" fmla="val 16667"/>
            </a:avLst>
          </a:prstGeom>
          <a:solidFill>
            <a:srgbClr val="0099CC">
              <a:alpha val="79000"/>
            </a:srgb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Arial" charset="0"/>
              </a:rPr>
              <a:t>Minimum SA modified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Placeholder 5"/>
          <p:cNvGraphicFramePr>
            <a:graphicFrameLocks noGrp="1"/>
          </p:cNvGraphicFramePr>
          <p:nvPr>
            <p:ph type="tbl" idx="1"/>
          </p:nvPr>
        </p:nvGraphicFramePr>
        <p:xfrm>
          <a:off x="304800" y="1066800"/>
          <a:ext cx="8305800" cy="2182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3276600"/>
                <a:gridCol w="3048000"/>
              </a:tblGrid>
              <a:tr h="413303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Lucida Calligraphy" pitchFamily="66" charset="0"/>
                        </a:rPr>
                        <a:t> Mode</a:t>
                      </a:r>
                      <a:endParaRPr lang="en-US" sz="1600" b="1" dirty="0">
                        <a:solidFill>
                          <a:schemeClr val="bg1">
                            <a:lumMod val="85000"/>
                          </a:schemeClr>
                        </a:solidFill>
                        <a:latin typeface="Lucida Calligraphy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Book Antiqua" pitchFamily="18" charset="0"/>
                        </a:rPr>
                        <a:t>Rebate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  <a:latin typeface="Book Antiqua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4869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 No. 93</a:t>
                      </a:r>
                      <a:endParaRPr lang="en-US" sz="1600" b="1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 No. 821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352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Yearly</a:t>
                      </a:r>
                      <a:endParaRPr lang="en-US" sz="1600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3% of tabular</a:t>
                      </a:r>
                      <a:r>
                        <a:rPr lang="en-US" sz="1600" baseline="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 Premium</a:t>
                      </a:r>
                      <a:endParaRPr lang="en-US" sz="1600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2%</a:t>
                      </a:r>
                      <a:r>
                        <a:rPr lang="en-US" sz="1600" baseline="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 of tabular premium</a:t>
                      </a:r>
                      <a:endParaRPr lang="en-US" sz="1600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Half-yearly</a:t>
                      </a:r>
                      <a:endParaRPr lang="en-US" sz="1600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1.5% of tabular premium</a:t>
                      </a:r>
                      <a:endParaRPr lang="en-US" sz="1600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1% of tabular premium</a:t>
                      </a:r>
                      <a:endParaRPr lang="en-US" sz="1600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330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Quarterly</a:t>
                      </a:r>
                      <a:endParaRPr lang="en-US" sz="1600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Nil</a:t>
                      </a:r>
                      <a:endParaRPr lang="en-US" sz="1600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Nil</a:t>
                      </a:r>
                      <a:endParaRPr lang="en-US" sz="1600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3581400"/>
          <a:ext cx="8534400" cy="2274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1519843"/>
                <a:gridCol w="2482735"/>
                <a:gridCol w="2017222"/>
              </a:tblGrid>
              <a:tr h="41439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Money Back Plan -25 years</a:t>
                      </a:r>
                    </a:p>
                    <a:p>
                      <a:pPr algn="ctr"/>
                      <a:r>
                        <a:rPr lang="en-US" sz="16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 No. 93</a:t>
                      </a:r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  <a:latin typeface="Lucida Calligraphy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New Money Back Plan – 25 years</a:t>
                      </a:r>
                    </a:p>
                    <a:p>
                      <a:pPr algn="ctr"/>
                      <a:r>
                        <a:rPr lang="en-US" sz="16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 No. 821</a:t>
                      </a:r>
                      <a:endParaRPr lang="en-US" sz="1600" dirty="0">
                        <a:solidFill>
                          <a:schemeClr val="bg1">
                            <a:lumMod val="85000"/>
                          </a:schemeClr>
                        </a:solidFill>
                        <a:latin typeface="Lucida Calligraphy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212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Basic Sum Assured</a:t>
                      </a:r>
                      <a:endParaRPr lang="en-US" sz="1600" b="1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Rebate (Rs.)</a:t>
                      </a:r>
                      <a:endParaRPr lang="en-US" sz="1600" b="1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Basic Sum Assured</a:t>
                      </a:r>
                      <a:endParaRPr lang="en-US" sz="1600" b="1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9999"/>
                          </a:solidFill>
                          <a:latin typeface="Lucida Calligraphy" pitchFamily="66" charset="0"/>
                        </a:rPr>
                        <a:t>Rebate (Rs.)</a:t>
                      </a:r>
                      <a:endParaRPr lang="en-US" sz="1600" b="1" dirty="0">
                        <a:solidFill>
                          <a:srgbClr val="009999"/>
                        </a:solidFill>
                        <a:latin typeface="Lucida Calligraphy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369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1,00,000 and above</a:t>
                      </a:r>
                      <a:endParaRPr lang="en-US" sz="1800" dirty="0" smtClean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2.00‰ 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5,00,000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and above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3.00‰ BSA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50001 to 1,00,000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1.00‰ 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2,00,000 to 4,95,000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2.00‰ BSA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19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Upto</a:t>
                      </a: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50000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Nil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1,00,000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to </a:t>
                      </a: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1,95,000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Nil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Rounded Rectangular Callout 8"/>
          <p:cNvSpPr/>
          <p:nvPr/>
        </p:nvSpPr>
        <p:spPr bwMode="auto">
          <a:xfrm>
            <a:off x="7850823" y="3124200"/>
            <a:ext cx="1293177" cy="587138"/>
          </a:xfrm>
          <a:prstGeom prst="wedgeRoundRectCallout">
            <a:avLst>
              <a:gd name="adj1" fmla="val -40696"/>
              <a:gd name="adj2" fmla="val 62182"/>
              <a:gd name="adj3" fmla="val 16667"/>
            </a:avLst>
          </a:prstGeom>
          <a:solidFill>
            <a:srgbClr val="0099CC">
              <a:alpha val="79000"/>
            </a:srgb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Book Antiqua" pitchFamily="18" charset="0"/>
              </a:rPr>
              <a:t>Slab  &amp; Rate modified</a:t>
            </a:r>
          </a:p>
        </p:txBody>
      </p:sp>
      <p:sp>
        <p:nvSpPr>
          <p:cNvPr id="11" name="Rounded Rectangular Callout 10"/>
          <p:cNvSpPr/>
          <p:nvPr/>
        </p:nvSpPr>
        <p:spPr bwMode="auto">
          <a:xfrm>
            <a:off x="8257764" y="838200"/>
            <a:ext cx="886236" cy="498722"/>
          </a:xfrm>
          <a:prstGeom prst="wedgeRoundRectCallout">
            <a:avLst>
              <a:gd name="adj1" fmla="val -45347"/>
              <a:gd name="adj2" fmla="val 74707"/>
              <a:gd name="adj3" fmla="val 16667"/>
            </a:avLst>
          </a:prstGeom>
          <a:solidFill>
            <a:srgbClr val="0099CC">
              <a:alpha val="79000"/>
            </a:srgb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 smtClean="0">
                <a:solidFill>
                  <a:schemeClr val="bg1">
                    <a:lumMod val="85000"/>
                  </a:schemeClr>
                </a:solidFill>
                <a:latin typeface="Book Antiqua" pitchFamily="18" charset="0"/>
              </a:rPr>
              <a:t> Rate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Book Antiqua" pitchFamily="18" charset="0"/>
              </a:rPr>
              <a:t>modified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228600"/>
            <a:ext cx="7239000" cy="461665"/>
          </a:xfrm>
          <a:prstGeom prst="rect">
            <a:avLst/>
          </a:prstGeo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9999"/>
                </a:solidFill>
                <a:latin typeface="Times New Roman" pitchFamily="18" charset="0"/>
                <a:cs typeface="Times New Roman" pitchFamily="18" charset="0"/>
              </a:rPr>
              <a:t>LIC’s  New Money Back Plan -25 years ~ Rebates</a:t>
            </a:r>
            <a:endParaRPr lang="en-US" sz="2400" b="1" dirty="0">
              <a:solidFill>
                <a:srgbClr val="0099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143000"/>
          <a:ext cx="8763000" cy="4958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4876800"/>
              </a:tblGrid>
              <a:tr h="65649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Money Back Plan -25 years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 No. 93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New Money Back Plan – 25 years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 No. 821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</a:tr>
              <a:tr h="10199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Available after payment of 3 full years premiums.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Available after payment of 3 full years premiums.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2258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Loan granted shall be 90% of the Surrender Value in case of </a:t>
                      </a:r>
                      <a:r>
                        <a:rPr lang="en-US" sz="1800" dirty="0" err="1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inforce</a:t>
                      </a: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policies and 85% of the Surrender Value  in case of Paid-up policies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maximum amount of loan that can be granted as a percentage of Surrender Value be  as under: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For </a:t>
                      </a:r>
                      <a:r>
                        <a:rPr lang="en-US" sz="1800" dirty="0" err="1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inforce</a:t>
                      </a: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and fully paid-up policies – </a:t>
                      </a:r>
                      <a:r>
                        <a:rPr lang="en-US" sz="1800" dirty="0" err="1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upto</a:t>
                      </a: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90%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For paid-up policies – 80%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5987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Foreclosure action shall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be </a:t>
                      </a: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initiated on default of 2 or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more half-yearly </a:t>
                      </a: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loan interest installments.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Foreclosure action shall not be taken under fully paid-up and </a:t>
                      </a:r>
                      <a:r>
                        <a:rPr lang="en-US" sz="1800" dirty="0" err="1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inforce</a:t>
                      </a: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policies even if there is default of loan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interest</a:t>
                      </a: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ounded Rectangular Callout 5"/>
          <p:cNvSpPr/>
          <p:nvPr/>
        </p:nvSpPr>
        <p:spPr bwMode="auto">
          <a:xfrm>
            <a:off x="7924800" y="2209800"/>
            <a:ext cx="990600" cy="609600"/>
          </a:xfrm>
          <a:prstGeom prst="wedgeRoundRectCallout">
            <a:avLst>
              <a:gd name="adj1" fmla="val -115508"/>
              <a:gd name="adj2" fmla="val 59951"/>
              <a:gd name="adj3" fmla="val 16667"/>
            </a:avLst>
          </a:prstGeom>
          <a:solidFill>
            <a:srgbClr val="0099CC">
              <a:alpha val="79000"/>
            </a:srgb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Book Antiqua" pitchFamily="18" charset="0"/>
              </a:rPr>
              <a:t>% of loan modified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52400"/>
            <a:ext cx="7162800" cy="461665"/>
          </a:xfrm>
          <a:prstGeom prst="rect">
            <a:avLst/>
          </a:prstGeo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9999"/>
                </a:solidFill>
                <a:latin typeface="Times New Roman" pitchFamily="18" charset="0"/>
                <a:cs typeface="Times New Roman" pitchFamily="18" charset="0"/>
              </a:rPr>
              <a:t>LIC’s  New Money Back Plan -25 years ~  Loan</a:t>
            </a:r>
            <a:endParaRPr lang="en-US" sz="2400" b="1" dirty="0">
              <a:solidFill>
                <a:srgbClr val="0099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685800"/>
          <a:ext cx="8763000" cy="591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4495800"/>
              </a:tblGrid>
              <a:tr h="33389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 No. 93</a:t>
                      </a: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 No. 821</a:t>
                      </a: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</a:tr>
              <a:tr h="333893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Guaranteed Surrender Value (GSV)</a:t>
                      </a:r>
                      <a:endParaRPr lang="en-US" sz="1600" b="1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Guaranteed Surrender Value (GSV)</a:t>
                      </a:r>
                      <a:endParaRPr lang="en-US" sz="1600" b="1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Available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after payment of 3 full years premiums.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Available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after payment of 3 full years premiums.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70287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Before Payment of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Survival Benefit: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GSV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shall be equal to 30% of the total premiums paid less First Year Premium and  extra premium, if any.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After Payment of Survival Benefit: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GSV shall be 30% of the premiums paid after the due date on which last SB was paid 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less extra premium, if any.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GSV shall be a percentage of total premiums paid (net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of taxes) excluding extra premium, if any and premium paid for riders, if opted for. Less any Survival Benefits already paid.</a:t>
                      </a:r>
                      <a:endParaRPr lang="en-US" sz="1800" dirty="0" smtClean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Examples of GSV factors applicable for total  premiums paid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sng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Policy Year 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~ </a:t>
                      </a:r>
                      <a:r>
                        <a:rPr lang="en-US" sz="1800" u="sng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GSV factor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3   =   30%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 5   =   50%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t -1  =   80% (t=Policy Term)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17276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Cash Value of  vested bonuses, if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ny.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GSV factor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applicable to vested bonus, if any. Examples of Vested bonus factors –</a:t>
                      </a:r>
                    </a:p>
                    <a:p>
                      <a:pPr algn="l"/>
                      <a:r>
                        <a:rPr lang="en-US" sz="1800" u="sng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Year</a:t>
                      </a:r>
                      <a:r>
                        <a:rPr lang="en-US" sz="1800" u="sng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of SV 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–  </a:t>
                      </a:r>
                      <a:r>
                        <a:rPr lang="en-US" sz="1800" u="sng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Factor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3            15.28%             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20            21.99%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24             30%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ounded Rectangular Callout 4"/>
          <p:cNvSpPr/>
          <p:nvPr/>
        </p:nvSpPr>
        <p:spPr bwMode="auto">
          <a:xfrm>
            <a:off x="3657600" y="4343400"/>
            <a:ext cx="838200" cy="533400"/>
          </a:xfrm>
          <a:prstGeom prst="wedgeRoundRectCallout">
            <a:avLst>
              <a:gd name="adj1" fmla="val 78187"/>
              <a:gd name="adj2" fmla="val 20302"/>
              <a:gd name="adj3" fmla="val 16667"/>
            </a:avLst>
          </a:prstGeom>
          <a:solidFill>
            <a:srgbClr val="0099CC">
              <a:alpha val="79000"/>
            </a:srgb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solidFill>
                  <a:schemeClr val="bg1">
                    <a:lumMod val="85000"/>
                  </a:schemeClr>
                </a:solidFill>
                <a:latin typeface="Book Antiqua" pitchFamily="18" charset="0"/>
              </a:rPr>
              <a:t>GSV % modified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85000"/>
                </a:schemeClr>
              </a:solidFill>
              <a:effectLst/>
              <a:latin typeface="Book Antiqua" pitchFamily="18" charset="0"/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3505200" y="5562600"/>
            <a:ext cx="838200" cy="685800"/>
          </a:xfrm>
          <a:prstGeom prst="wedgeRoundRectCallout">
            <a:avLst>
              <a:gd name="adj1" fmla="val 101684"/>
              <a:gd name="adj2" fmla="val 56054"/>
              <a:gd name="adj3" fmla="val 16667"/>
            </a:avLst>
          </a:prstGeom>
          <a:solidFill>
            <a:srgbClr val="0099CC">
              <a:alpha val="79000"/>
            </a:srgb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solidFill>
                  <a:schemeClr val="bg1">
                    <a:lumMod val="85000"/>
                  </a:schemeClr>
                </a:solidFill>
                <a:latin typeface="Book Antiqua" pitchFamily="18" charset="0"/>
              </a:rPr>
              <a:t>Bonus</a:t>
            </a:r>
            <a:r>
              <a:rPr lang="en-US" sz="1100" dirty="0" smtClean="0">
                <a:solidFill>
                  <a:srgbClr val="800000"/>
                </a:solidFill>
                <a:latin typeface="Book Antiqua" pitchFamily="18" charset="0"/>
              </a:rPr>
              <a:t> </a:t>
            </a:r>
            <a:r>
              <a:rPr lang="en-US" sz="1100" dirty="0" smtClean="0">
                <a:solidFill>
                  <a:schemeClr val="bg1">
                    <a:lumMod val="85000"/>
                  </a:schemeClr>
                </a:solidFill>
                <a:latin typeface="Book Antiqua" pitchFamily="18" charset="0"/>
              </a:rPr>
              <a:t>Payable modified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bg1">
                  <a:lumMod val="85000"/>
                </a:schemeClr>
              </a:solidFill>
              <a:effectLst/>
              <a:latin typeface="Book Antiqua" pitchFamily="18" charset="0"/>
            </a:endParaRPr>
          </a:p>
        </p:txBody>
      </p:sp>
      <p:sp>
        <p:nvSpPr>
          <p:cNvPr id="7" name="Line Callout 1 6"/>
          <p:cNvSpPr/>
          <p:nvPr/>
        </p:nvSpPr>
        <p:spPr bwMode="auto">
          <a:xfrm>
            <a:off x="8382000" y="1447800"/>
            <a:ext cx="762000" cy="384048"/>
          </a:xfrm>
          <a:prstGeom prst="borderCallout1">
            <a:avLst/>
          </a:prstGeom>
          <a:noFill/>
          <a:ln w="9525" cap="flat" cmpd="sng" algn="ctr">
            <a:solidFill>
              <a:schemeClr val="accent5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No Change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152400"/>
            <a:ext cx="7162800" cy="400110"/>
          </a:xfrm>
          <a:prstGeom prst="rect">
            <a:avLst/>
          </a:prstGeo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9999"/>
                </a:solidFill>
                <a:latin typeface="Times New Roman" pitchFamily="18" charset="0"/>
                <a:cs typeface="Times New Roman" pitchFamily="18" charset="0"/>
              </a:rPr>
              <a:t>LIC’s  New Money Back Plan -25 years ~ Surrender Value</a:t>
            </a:r>
            <a:endParaRPr lang="en-US" sz="2000" b="1" dirty="0">
              <a:solidFill>
                <a:srgbClr val="0099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143000"/>
          <a:ext cx="8610600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5300"/>
                <a:gridCol w="4305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Money Back Plan -25 years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 No. 93</a:t>
                      </a:r>
                      <a:endParaRPr lang="en-US" sz="1800" dirty="0">
                        <a:solidFill>
                          <a:schemeClr val="bg1">
                            <a:lumMod val="85000"/>
                          </a:schemeClr>
                        </a:solidFill>
                        <a:latin typeface="Lucida Calligraphy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New Money Back Plan – 25 years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 No. 821</a:t>
                      </a:r>
                      <a:endParaRPr lang="en-US" sz="1800" dirty="0">
                        <a:solidFill>
                          <a:schemeClr val="bg1">
                            <a:lumMod val="85000"/>
                          </a:schemeClr>
                        </a:solidFill>
                        <a:latin typeface="Lucida Calligraphy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Special Surrender Value (SSV)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Special Surrender Value (SSV)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Surrender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Value shall be  the discounted  value of the Paid-up Sum Assured and vested simple reversionary bonuses.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Surrender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Value shall be  the discounted  value of the Paid-up Sum Assured and vested simple reversionary bonuses.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discount factors shall be special surrender value factors as provided in Table-1A of the Special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Surrender Value Booklet and will depend upon the policy term and duration elapsed since the commencement of the policy.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discount factors shall be special surrender value factors as provided in Table-1A of the Special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Surrender Value Booklet and will depend upon the policy term and duration elapsed since the commencement of the policy.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Surrender Value Payable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Surrender Value payable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Higher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of Guaranteed Surrender Value and Special Surrender Value shall be payable.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 Higher</a:t>
                      </a:r>
                      <a:r>
                        <a:rPr lang="en-US" sz="1800" baseline="0" dirty="0" smtClean="0">
                          <a:solidFill>
                            <a:srgbClr val="0099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of Guaranteed Surrender Value and Special Surrender Value shall be payable.</a:t>
                      </a:r>
                      <a:endParaRPr lang="en-US" sz="1800" dirty="0">
                        <a:solidFill>
                          <a:srgbClr val="0099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Line Callout 1 2"/>
          <p:cNvSpPr/>
          <p:nvPr/>
        </p:nvSpPr>
        <p:spPr bwMode="auto">
          <a:xfrm>
            <a:off x="5334000" y="685800"/>
            <a:ext cx="2057400" cy="457200"/>
          </a:xfrm>
          <a:prstGeom prst="borderCallout1">
            <a:avLst>
              <a:gd name="adj1" fmla="val 18750"/>
              <a:gd name="adj2" fmla="val -8333"/>
              <a:gd name="adj3" fmla="val 134038"/>
              <a:gd name="adj4" fmla="val -34976"/>
            </a:avLst>
          </a:prstGeom>
          <a:noFill/>
          <a:ln w="9525" cap="flat" cmpd="sng" algn="ctr">
            <a:solidFill>
              <a:srgbClr val="CC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No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effectLst/>
                <a:latin typeface="Arial" charset="0"/>
              </a:rPr>
              <a:t> change in SSV</a:t>
            </a:r>
            <a:endParaRPr kumimoji="0" lang="en-US" sz="1600" b="1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52400"/>
            <a:ext cx="7391400" cy="400110"/>
          </a:xfrm>
          <a:prstGeom prst="rect">
            <a:avLst/>
          </a:prstGeo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9999"/>
                </a:solidFill>
                <a:latin typeface="Times New Roman" pitchFamily="18" charset="0"/>
                <a:cs typeface="Times New Roman" pitchFamily="18" charset="0"/>
              </a:rPr>
              <a:t>LIC’s  New Money Back Plan -25 years ~ Surrender Value</a:t>
            </a:r>
            <a:endParaRPr lang="en-US" sz="2000" b="1" dirty="0">
              <a:solidFill>
                <a:srgbClr val="0099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LIC TEmplate">
  <a:themeElements>
    <a:clrScheme name="1_LIC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LIC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LIC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IC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IC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IC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IC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IC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IC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IC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IC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IC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IC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IC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1355</TotalTime>
  <Words>1280</Words>
  <Application>Microsoft Office PowerPoint</Application>
  <PresentationFormat>On-screen Show (4:3)</PresentationFormat>
  <Paragraphs>213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1_LIC TEmplate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199</cp:revision>
  <dcterms:created xsi:type="dcterms:W3CDTF">2006-08-16T00:00:00Z</dcterms:created>
  <dcterms:modified xsi:type="dcterms:W3CDTF">2013-12-31T12:33:19Z</dcterms:modified>
</cp:coreProperties>
</file>