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1" r:id="rId2"/>
    <p:sldId id="280" r:id="rId3"/>
    <p:sldId id="272" r:id="rId4"/>
    <p:sldId id="260" r:id="rId5"/>
    <p:sldId id="266" r:id="rId6"/>
    <p:sldId id="275" r:id="rId7"/>
    <p:sldId id="276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1C"/>
    <a:srgbClr val="808000"/>
    <a:srgbClr val="FF9900"/>
    <a:srgbClr val="993300"/>
    <a:srgbClr val="996633"/>
    <a:srgbClr val="663300"/>
    <a:srgbClr val="996600"/>
    <a:srgbClr val="CC9900"/>
    <a:srgbClr val="CC33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36F2E-E77D-4730-AC69-90D595211573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0BFEA-C1E0-492F-BC81-1B33F2499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BE0F2-69FF-43A7-B784-CAB342BF7A3D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B8D53-B384-4688-BE0E-13E55C538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6324B-D636-4039-B222-4391D4B8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E552-BF43-4609-B33F-BBD14E74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B3D6-B404-4EFD-832C-ADEAB0C5E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0D5D1-6B8B-4472-B4EA-A88B5E0BE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82A0-17DD-46CA-9557-DB180B4FC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B5B0E-23E9-4680-9C04-30E556A93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C907-AAD2-484A-BBC1-D1E6637C2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A8EC6-AF68-4BC9-ABE7-C79FFE038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0EE1-FF05-408C-9D6B-B647C3609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6D51-FD57-4E1C-AD36-2C0A84A3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A4B8-64AF-491D-93F9-59448B975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2DFA6-4E62-4DF0-9BD3-B7BB63CF3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fld id="{CE07AD59-728E-4B6A-BAC9-EA6075C3D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25" y="-19050"/>
            <a:ext cx="9144000" cy="100013"/>
            <a:chOff x="0" y="0"/>
            <a:chExt cx="5760" cy="63"/>
          </a:xfrm>
        </p:grpSpPr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525" y="6613525"/>
            <a:ext cx="9144000" cy="268288"/>
            <a:chOff x="0" y="0"/>
            <a:chExt cx="5760" cy="63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pic>
        <p:nvPicPr>
          <p:cNvPr id="1033" name="Picture 13" descr="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99338" y="41275"/>
            <a:ext cx="151606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1752600"/>
          </a:xfrm>
          <a:solidFill>
            <a:srgbClr val="003E1C">
              <a:alpha val="78000"/>
            </a:srgbClr>
          </a:solidFill>
          <a:effectLst/>
          <a:scene3d>
            <a:camera prst="obliqueTopRight"/>
            <a:lightRig rig="threePt" dir="t"/>
          </a:scene3d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3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( Plan No. 816)</a:t>
            </a:r>
            <a:endParaRPr lang="en-US" sz="36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Placeholder 3"/>
          <p:cNvGraphicFramePr>
            <a:graphicFrameLocks/>
          </p:cNvGraphicFramePr>
          <p:nvPr/>
        </p:nvGraphicFramePr>
        <p:xfrm>
          <a:off x="228600" y="1143000"/>
          <a:ext cx="8610600" cy="5471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5105400"/>
              </a:tblGrid>
              <a:tr h="8500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2000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Bachat</a:t>
                      </a:r>
                      <a:r>
                        <a:rPr lang="en-US" sz="2000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 Plan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Plan No. 175</a:t>
                      </a:r>
                      <a:endParaRPr lang="en-US" sz="2000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New </a:t>
                      </a:r>
                      <a:r>
                        <a:rPr lang="en-US" sz="2000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20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Bachat</a:t>
                      </a:r>
                      <a:r>
                        <a:rPr lang="en-US" sz="20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plan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Plan No. 816</a:t>
                      </a:r>
                      <a:endParaRPr lang="en-US" sz="20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</a:tr>
              <a:tr h="5873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Maturity Benefit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Maturity Benefit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134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Single Premium Paid along with loyalty addition less extra premiums ,if any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opperplate Gothic Light" pitchFamily="34" charset="0"/>
                        </a:rPr>
                        <a:t>.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Single Premium Paid along with loyalty addition 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less Taxes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and  extra premiums ,if any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9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Death Claim Benefit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Death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Claim Benefit</a:t>
                      </a:r>
                      <a:endParaRPr lang="en-US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</a:tr>
              <a:tr h="2128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Payment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of Sum Assured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First 5 years</a:t>
                      </a: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Sum Assured shall be payable.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1" u="sng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After completion of 5 years</a:t>
                      </a:r>
                      <a:r>
                        <a:rPr lang="en-US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Sum Assured and Loyalty Additions, if any shall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be payable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.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52400"/>
            <a:ext cx="7315200" cy="830997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Benefits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7924800" y="4419600"/>
            <a:ext cx="914400" cy="612648"/>
          </a:xfrm>
          <a:prstGeom prst="wedgeRectCallout">
            <a:avLst>
              <a:gd name="adj1" fmla="val 705"/>
              <a:gd name="adj2" fmla="val 124498"/>
            </a:avLst>
          </a:prstGeom>
          <a:solidFill>
            <a:srgbClr val="003E1C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Death Benefit Modified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45"/>
          <p:cNvGraphicFramePr>
            <a:graphicFrameLocks noGrp="1"/>
          </p:cNvGraphicFramePr>
          <p:nvPr>
            <p:ph type="tbl" idx="1"/>
          </p:nvPr>
        </p:nvGraphicFramePr>
        <p:xfrm>
          <a:off x="533400" y="2362200"/>
          <a:ext cx="7543801" cy="4018470"/>
        </p:xfrm>
        <a:graphic>
          <a:graphicData uri="http://schemas.openxmlformats.org/drawingml/2006/table">
            <a:tbl>
              <a:tblPr/>
              <a:tblGrid>
                <a:gridCol w="1046429"/>
                <a:gridCol w="1383553"/>
                <a:gridCol w="1288745"/>
                <a:gridCol w="1074300"/>
                <a:gridCol w="1375387"/>
                <a:gridCol w="1375387"/>
              </a:tblGrid>
              <a:tr h="6857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opperplate Gothic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Year-&gt;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Term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pperplate Gothic Light" pitchFamily="34" charset="0"/>
                        </a:rPr>
                        <a:t>SURVIVAL BENEFIT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pperplate Gothic Light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pperplate Gothic Light" pitchFamily="34" charset="0"/>
                        </a:rPr>
                        <a:t>as a percentage of Sum Assured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pperplate Gothic Light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E1C">
                        <a:alpha val="7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opperplate Gothic Ligh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E1C">
                        <a:alpha val="78000"/>
                      </a:srgbClr>
                    </a:solidFill>
                  </a:tcPr>
                </a:tc>
              </a:tr>
              <a:tr h="3475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RD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6600"/>
                        </a:solidFill>
                        <a:effectLst/>
                        <a:latin typeface="Copperplate Gothic Ligh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6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9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12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</a:rPr>
                        <a:t>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Copperplate Gothic Light" pitchFamily="34" charset="0"/>
                          <a:ea typeface="+mn-ea"/>
                          <a:cs typeface="+mn-cs"/>
                        </a:rPr>
                        <a:t>15th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47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MAT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XXX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E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E1C"/>
                        </a:solidFill>
                        <a:effectLst/>
                        <a:latin typeface="Copperplate Gothic Ligh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E1C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MAT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E1C"/>
                        </a:solidFill>
                        <a:effectLst/>
                        <a:latin typeface="Copperplate Gothic Ligh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E1C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E1C"/>
                          </a:solidFill>
                          <a:effectLst/>
                          <a:latin typeface="Copperplate Gothic Light" pitchFamily="34" charset="0"/>
                        </a:rPr>
                        <a:t>MAT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52400"/>
            <a:ext cx="7391400" cy="461665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 - Benefits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066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There is </a:t>
            </a:r>
            <a:r>
              <a:rPr lang="en-US" b="1" u="sng" dirty="0" smtClean="0">
                <a:solidFill>
                  <a:srgbClr val="003E1C"/>
                </a:solidFill>
                <a:latin typeface="Copperplate Gothic Light" pitchFamily="34" charset="0"/>
              </a:rPr>
              <a:t>no change </a:t>
            </a: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in the percentage of Survival Benefit payable under </a:t>
            </a:r>
            <a:r>
              <a:rPr lang="en-US" b="1" dirty="0" err="1" smtClean="0">
                <a:solidFill>
                  <a:srgbClr val="003E1C"/>
                </a:solidFill>
                <a:latin typeface="Copperplate Gothic Light" pitchFamily="34" charset="0"/>
              </a:rPr>
              <a:t>Bima</a:t>
            </a: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 </a:t>
            </a:r>
            <a:r>
              <a:rPr lang="en-US" b="1" dirty="0" err="1" smtClean="0">
                <a:solidFill>
                  <a:srgbClr val="003E1C"/>
                </a:solidFill>
                <a:latin typeface="Copperplate Gothic Light" pitchFamily="34" charset="0"/>
              </a:rPr>
              <a:t>Bachat</a:t>
            </a: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 – Plan 175  and  New </a:t>
            </a:r>
            <a:r>
              <a:rPr lang="en-US" b="1" dirty="0" err="1" smtClean="0">
                <a:solidFill>
                  <a:srgbClr val="003E1C"/>
                </a:solidFill>
                <a:latin typeface="Copperplate Gothic Light" pitchFamily="34" charset="0"/>
              </a:rPr>
              <a:t>Bima</a:t>
            </a: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 </a:t>
            </a:r>
            <a:r>
              <a:rPr lang="en-US" b="1" dirty="0" err="1" smtClean="0">
                <a:solidFill>
                  <a:srgbClr val="003E1C"/>
                </a:solidFill>
                <a:latin typeface="Copperplate Gothic Light" pitchFamily="34" charset="0"/>
              </a:rPr>
              <a:t>Bachat</a:t>
            </a:r>
            <a:r>
              <a:rPr lang="en-US" b="1" dirty="0" smtClean="0">
                <a:solidFill>
                  <a:srgbClr val="003E1C"/>
                </a:solidFill>
                <a:latin typeface="Copperplate Gothic Light" pitchFamily="34" charset="0"/>
              </a:rPr>
              <a:t> Plan - 816</a:t>
            </a:r>
            <a:endParaRPr lang="en-US" b="1" dirty="0">
              <a:solidFill>
                <a:srgbClr val="003E1C"/>
              </a:solidFill>
              <a:latin typeface="Copperplate Gothic Light" pitchFamily="34" charset="0"/>
            </a:endParaRPr>
          </a:p>
        </p:txBody>
      </p:sp>
      <p:sp>
        <p:nvSpPr>
          <p:cNvPr id="11" name="Line Callout 1 10"/>
          <p:cNvSpPr/>
          <p:nvPr/>
        </p:nvSpPr>
        <p:spPr bwMode="auto">
          <a:xfrm>
            <a:off x="8229600" y="2514600"/>
            <a:ext cx="914400" cy="612648"/>
          </a:xfrm>
          <a:prstGeom prst="borderCallout1">
            <a:avLst/>
          </a:prstGeom>
          <a:noFill/>
          <a:ln w="9525" cap="flat" cmpd="sng" algn="ctr">
            <a:solidFill>
              <a:srgbClr val="99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Change in SB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066799"/>
          <a:ext cx="8724859" cy="540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362200"/>
                <a:gridCol w="1066800"/>
                <a:gridCol w="1085830"/>
                <a:gridCol w="133370"/>
                <a:gridCol w="1140420"/>
                <a:gridCol w="116840"/>
                <a:gridCol w="1447799"/>
              </a:tblGrid>
              <a:tr h="3644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spc="20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Particulars</a:t>
                      </a:r>
                      <a:endParaRPr lang="en-US" sz="1400" spc="20" baseline="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Description</a:t>
                      </a:r>
                      <a:endParaRPr lang="en-US" sz="14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9046"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</a:t>
                      </a:r>
                      <a:r>
                        <a:rPr lang="en-US" sz="18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No 175</a:t>
                      </a:r>
                    </a:p>
                    <a:p>
                      <a:pPr algn="ctr"/>
                      <a:r>
                        <a:rPr lang="en-US" sz="1800" b="1" baseline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8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 No. 816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New </a:t>
                      </a:r>
                      <a:r>
                        <a:rPr lang="en-US" sz="1800" b="1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500">
                <a:tc rowSpan="3"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Age</a:t>
                      </a:r>
                      <a:r>
                        <a:rPr lang="en-US" sz="18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at entry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15 to 66 years irrespective of the policy term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Minimum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Maximum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15 years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= 9 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= 12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= 15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42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66 yrs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63 yrs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60 yrs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046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Age at Maturity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Maximum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75 Years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Maximum 75 Years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003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Policy Term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9 , 12 and 15 years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9 , 12 and 15 years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455">
                <a:tc rowSpan="3"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Basic Sum Assured</a:t>
                      </a:r>
                      <a:endParaRPr lang="en-US" sz="18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Minimum 20000 and in multiple</a:t>
                      </a:r>
                      <a:r>
                        <a:rPr lang="en-US" sz="18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of Rs 5000 No upper limit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Minimum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Maximum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92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</a:t>
                      </a:r>
                      <a:r>
                        <a:rPr lang="en-US" sz="14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= 9 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= 12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= 15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 </a:t>
                      </a:r>
                      <a:r>
                        <a:rPr lang="en-US" sz="14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= 9/12/15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9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35000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50000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70000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No upper Limit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SA shall be in multiple of Rs.5000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52400"/>
            <a:ext cx="7315200" cy="646331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                              Eligibility Conditions and Restrictions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8001000" y="3276600"/>
            <a:ext cx="1143000" cy="609600"/>
          </a:xfrm>
          <a:prstGeom prst="wedgeRectCallout">
            <a:avLst>
              <a:gd name="adj1" fmla="val -833"/>
              <a:gd name="adj2" fmla="val -85192"/>
            </a:avLst>
          </a:prstGeom>
          <a:solidFill>
            <a:srgbClr val="003E1C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Age at Entry and SA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based on policy term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114800" y="990600"/>
          <a:ext cx="4953000" cy="56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994142"/>
                <a:gridCol w="1044458"/>
              </a:tblGrid>
              <a:tr h="68580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New </a:t>
                      </a:r>
                      <a:r>
                        <a:rPr lang="en-US" sz="1600" b="1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600" b="1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600" b="1" dirty="0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Plan   816</a:t>
                      </a:r>
                      <a:endParaRPr lang="en-US" sz="1600" b="1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960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Policy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Term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Sum Assured  Band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%  of Tabular Premium</a:t>
                      </a:r>
                      <a:endParaRPr lang="en-US" sz="14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9 years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Less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 than 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75000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opperplate Gothic Light" pitchFamily="34" charset="0"/>
                        </a:rPr>
                        <a:t>Nil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75000 to less than 150000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6%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4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150000 and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above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8%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12 years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Less than 100000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Nil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100000 and less than 200000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4%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200000 and above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96600"/>
                          </a:solidFill>
                          <a:latin typeface="Copperplate Gothic Light" pitchFamily="34" charset="0"/>
                        </a:rPr>
                        <a:t>6%</a:t>
                      </a:r>
                      <a:endParaRPr lang="en-US" dirty="0">
                        <a:solidFill>
                          <a:srgbClr val="996600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4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15 years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Less than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150000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Nil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150000 and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less than 300000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3%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300000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and above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5%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52400"/>
            <a:ext cx="7315200" cy="707886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 </a:t>
            </a:r>
          </a:p>
          <a:p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                                          High Sum Assured </a:t>
            </a:r>
            <a:r>
              <a:rPr lang="en-US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RebatE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      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761344"/>
          <a:ext cx="3886200" cy="4999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828800"/>
                <a:gridCol w="762000"/>
              </a:tblGrid>
              <a:tr h="50563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Bachat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  Plan No. 175</a:t>
                      </a:r>
                      <a:endParaRPr lang="en-US" sz="1600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opperplate Gothic Light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1624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opperplate Gothic Light" pitchFamily="34" charset="0"/>
                        </a:rPr>
                        <a:t>Policy Term</a:t>
                      </a:r>
                      <a:endParaRPr lang="en-US" sz="1400" b="1" dirty="0"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opperplate Gothic Light" pitchFamily="34" charset="0"/>
                        </a:rPr>
                        <a:t>Sum Assured Band</a:t>
                      </a:r>
                      <a:endParaRPr lang="en-US" sz="1400" b="1" dirty="0"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latin typeface="Copperplate Gothic Light" pitchFamily="34" charset="0"/>
                        </a:rPr>
                        <a:t>% of Tabular premium</a:t>
                      </a:r>
                      <a:endParaRPr lang="en-US" sz="1400" b="1" dirty="0"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16874">
                <a:tc rowSpan="4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Policy term – 9,12 and 15 years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Less than 50000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Nil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1249">
                <a:tc vMerge="1">
                  <a:txBody>
                    <a:bodyPr/>
                    <a:lstStyle/>
                    <a:p>
                      <a:endParaRPr lang="en-US" dirty="0">
                        <a:latin typeface="Copperplate Gothic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50000 and less than 100000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5%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1249">
                <a:tc vMerge="1">
                  <a:txBody>
                    <a:bodyPr/>
                    <a:lstStyle/>
                    <a:p>
                      <a:endParaRPr lang="en-US" dirty="0">
                        <a:latin typeface="Copperplate Gothic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100000 and less than 200000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7%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6802">
                <a:tc vMerge="1">
                  <a:txBody>
                    <a:bodyPr/>
                    <a:lstStyle/>
                    <a:p>
                      <a:endParaRPr lang="en-US" dirty="0">
                        <a:latin typeface="Copperplate Gothic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200000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And above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pperplate Gothic Light" pitchFamily="34" charset="0"/>
                        </a:rPr>
                        <a:t>8%</a:t>
                      </a:r>
                      <a:endParaRPr lang="en-US" dirty="0">
                        <a:solidFill>
                          <a:schemeClr val="tx1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ular Callout 8"/>
          <p:cNvSpPr/>
          <p:nvPr/>
        </p:nvSpPr>
        <p:spPr bwMode="auto">
          <a:xfrm rot="19993481">
            <a:off x="2017826" y="841811"/>
            <a:ext cx="1219200" cy="791077"/>
          </a:xfrm>
          <a:prstGeom prst="wedgeRectCallout">
            <a:avLst>
              <a:gd name="adj1" fmla="val 70830"/>
              <a:gd name="adj2" fmla="val 153513"/>
            </a:avLst>
          </a:prstGeom>
          <a:solidFill>
            <a:srgbClr val="003E1C">
              <a:alpha val="37255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High Sum Assured rebate based on Term and SA Band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838200"/>
          <a:ext cx="88392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LIC’s </a:t>
                      </a:r>
                      <a:r>
                        <a:rPr lang="en-US" sz="14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400" dirty="0" smtClean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 No 175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LIC’s </a:t>
                      </a:r>
                      <a:r>
                        <a:rPr lang="en-US" sz="14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400" dirty="0" smtClean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 No. 816</a:t>
                      </a:r>
                      <a:endParaRPr lang="en-US" sz="14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Available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after completion of 1 year.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Available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at any time during the policy term subject to </a:t>
                      </a:r>
                      <a:r>
                        <a:rPr lang="en-US" sz="1600" baseline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realisation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of the premium </a:t>
                      </a:r>
                      <a:r>
                        <a:rPr lang="en-US" sz="1600" baseline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cheque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.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No Loyalty Addition payable.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No Loyalty Addition payable. 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Higher of GSV or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SSV payable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Higher of GSV or</a:t>
                      </a:r>
                      <a:r>
                        <a:rPr lang="en-US" sz="16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SSV payable</a:t>
                      </a:r>
                      <a:endParaRPr lang="en-US" sz="16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GSV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is equal to 90% of the single premium paid excluding extra premium and less amount of Survival benefits paid earlier.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1</a:t>
                      </a:r>
                      <a:r>
                        <a:rPr lang="en-US" sz="1800" u="sng" baseline="300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st</a:t>
                      </a:r>
                      <a:r>
                        <a:rPr lang="en-US" sz="1800" u="sng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 Year </a:t>
                      </a: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~ 70% of Single Premium excluding taxes and extra </a:t>
                      </a:r>
                      <a:r>
                        <a:rPr lang="en-US" sz="18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premium,if</a:t>
                      </a: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any.</a:t>
                      </a:r>
                    </a:p>
                    <a:p>
                      <a:r>
                        <a:rPr lang="en-US" sz="1800" u="sng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Thereafter </a:t>
                      </a: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~ 90% of Single Premium excluding all Survival Benefits paid earlier, taxes and extra premium, if any.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Special Surrender</a:t>
                      </a:r>
                      <a:r>
                        <a:rPr lang="en-US" sz="16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Value (SSV)</a:t>
                      </a:r>
                      <a:endParaRPr lang="en-US" sz="16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Special Surrender</a:t>
                      </a:r>
                      <a:r>
                        <a:rPr lang="en-US" sz="1600" b="1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Value (SSV)</a:t>
                      </a:r>
                      <a:endParaRPr lang="en-US" sz="1600" b="1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Discounted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value of Single Premium paid excluding extra premium, if any.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Discounted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value of Single Premium paid excluding taxes and extra </a:t>
                      </a:r>
                      <a:r>
                        <a:rPr lang="en-US" baseline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premium,if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any.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7391400" cy="707886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 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Surrender Value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153400" y="1752600"/>
            <a:ext cx="990600" cy="457200"/>
          </a:xfrm>
          <a:prstGeom prst="wedgeRectCallout">
            <a:avLst>
              <a:gd name="adj1" fmla="val -88998"/>
              <a:gd name="adj2" fmla="val -5409"/>
            </a:avLst>
          </a:prstGeom>
          <a:solidFill>
            <a:srgbClr val="003E1C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SV available at any time.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382000" y="4114800"/>
            <a:ext cx="762000" cy="457200"/>
          </a:xfrm>
          <a:prstGeom prst="wedgeRectCallout">
            <a:avLst>
              <a:gd name="adj1" fmla="val -87295"/>
              <a:gd name="adj2" fmla="val -119589"/>
            </a:avLst>
          </a:prstGeom>
          <a:solidFill>
            <a:srgbClr val="003E1C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GSV modified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610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14224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LIC’s </a:t>
                      </a:r>
                      <a:r>
                        <a:rPr lang="en-US" sz="1800" b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800" b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800" b="0" dirty="0" smtClean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 No 175</a:t>
                      </a:r>
                      <a:endParaRPr lang="en-US" sz="1800" b="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LIC’s </a:t>
                      </a:r>
                      <a:r>
                        <a:rPr lang="en-US" sz="1800" b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sz="1800" b="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Bachat</a:t>
                      </a:r>
                      <a:endParaRPr lang="en-US" sz="1800" b="0" dirty="0" smtClean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b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Plan No. 816</a:t>
                      </a:r>
                      <a:endParaRPr lang="en-US" sz="1800" b="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Loan available after</a:t>
                      </a:r>
                      <a:r>
                        <a:rPr lang="en-US" sz="18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payment of first premium.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Loan facility available after completion of 1 policy year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Loan can be granted </a:t>
                      </a:r>
                      <a:r>
                        <a:rPr lang="en-US" sz="18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upto</a:t>
                      </a:r>
                      <a:r>
                        <a:rPr lang="en-US" sz="1800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90% of the Special Surrender Value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Loan can be granted </a:t>
                      </a:r>
                      <a:r>
                        <a:rPr lang="en-US" sz="1800" dirty="0" err="1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upto</a:t>
                      </a:r>
                      <a:r>
                        <a:rPr lang="en-US" sz="180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60% of Surrender Value.</a:t>
                      </a:r>
                      <a:endParaRPr lang="en-US" sz="1800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52400"/>
            <a:ext cx="7086600" cy="583365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 - Loan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105400" y="914400"/>
            <a:ext cx="1447800" cy="304800"/>
          </a:xfrm>
          <a:prstGeom prst="wedgeRectCallout">
            <a:avLst>
              <a:gd name="adj1" fmla="val -34356"/>
              <a:gd name="adj2" fmla="val 117793"/>
            </a:avLst>
          </a:prstGeom>
          <a:solidFill>
            <a:srgbClr val="003E1C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Loan ~ Modified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Table No 175</a:t>
                      </a: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Bachat</a:t>
                      </a:r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Plan</a:t>
                      </a:r>
                      <a:endParaRPr lang="en-US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Table No 816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New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Bima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Bachat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Plan</a:t>
                      </a:r>
                      <a:endParaRPr lang="en-US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Service Tax was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borne by the corporation.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Service Tax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shall be applicable at the prevailing rates and borne by the policyholder as per rules.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4600" y="3276600"/>
          <a:ext cx="3505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There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opperplate Gothic Light" pitchFamily="34" charset="0"/>
                        </a:rPr>
                        <a:t> shall be no change in the following Items</a:t>
                      </a:r>
                      <a:endParaRPr lang="en-US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E1C">
                        <a:alpha val="78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Back Dating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Paid-up</a:t>
                      </a:r>
                      <a:r>
                        <a:rPr lang="en-US" baseline="0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 Value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E1C"/>
                          </a:solidFill>
                          <a:latin typeface="Copperplate Gothic Light" pitchFamily="34" charset="0"/>
                        </a:rPr>
                        <a:t>Assignment/Nomination</a:t>
                      </a:r>
                      <a:endParaRPr lang="en-US" dirty="0">
                        <a:solidFill>
                          <a:srgbClr val="003E1C"/>
                        </a:solidFill>
                        <a:latin typeface="Copperplate Gothic Ligh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5321778" cy="461665"/>
          </a:xfrm>
          <a:prstGeom prst="rect">
            <a:avLst/>
          </a:prstGeom>
          <a:solidFill>
            <a:srgbClr val="003E1C">
              <a:alpha val="78000"/>
            </a:srgbClr>
          </a:solidFill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LIC’s New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Bima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Bachat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 Plan 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0800000" flipH="1" flipV="1">
            <a:off x="6998002" y="5791992"/>
            <a:ext cx="213699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003E1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cap="none" spc="50" dirty="0" smtClean="0">
                <a:ln w="11430"/>
                <a:solidFill>
                  <a:srgbClr val="003E1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You!</a:t>
            </a:r>
            <a:endParaRPr lang="en-US" sz="2400" b="1" cap="none" spc="50" dirty="0">
              <a:ln w="11430"/>
              <a:solidFill>
                <a:srgbClr val="003E1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LIC TEmplate">
  <a:themeElements>
    <a:clrScheme name="1_L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LI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L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756</Words>
  <Application>Microsoft Office PowerPoint</Application>
  <PresentationFormat>On-screen Show (4:3)</PresentationFormat>
  <Paragraphs>178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1_LIC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120</cp:revision>
  <dcterms:created xsi:type="dcterms:W3CDTF">2006-08-16T00:00:00Z</dcterms:created>
  <dcterms:modified xsi:type="dcterms:W3CDTF">2013-12-21T07:25:38Z</dcterms:modified>
</cp:coreProperties>
</file>